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 id="2147483727" r:id="rId2"/>
    <p:sldMasterId id="2147483756" r:id="rId3"/>
    <p:sldMasterId id="2147483790" r:id="rId4"/>
  </p:sldMasterIdLst>
  <p:notesMasterIdLst>
    <p:notesMasterId r:id="rId50"/>
  </p:notesMasterIdLst>
  <p:sldIdLst>
    <p:sldId id="406" r:id="rId5"/>
    <p:sldId id="407" r:id="rId6"/>
    <p:sldId id="408" r:id="rId7"/>
    <p:sldId id="526" r:id="rId8"/>
    <p:sldId id="591" r:id="rId9"/>
    <p:sldId id="586" r:id="rId10"/>
    <p:sldId id="568" r:id="rId11"/>
    <p:sldId id="592" r:id="rId12"/>
    <p:sldId id="593" r:id="rId13"/>
    <p:sldId id="594" r:id="rId14"/>
    <p:sldId id="595" r:id="rId15"/>
    <p:sldId id="597" r:id="rId16"/>
    <p:sldId id="627" r:id="rId17"/>
    <p:sldId id="596" r:id="rId18"/>
    <p:sldId id="598" r:id="rId19"/>
    <p:sldId id="599" r:id="rId20"/>
    <p:sldId id="600" r:id="rId21"/>
    <p:sldId id="601" r:id="rId22"/>
    <p:sldId id="602" r:id="rId23"/>
    <p:sldId id="603" r:id="rId24"/>
    <p:sldId id="604" r:id="rId25"/>
    <p:sldId id="605" r:id="rId26"/>
    <p:sldId id="606" r:id="rId27"/>
    <p:sldId id="607" r:id="rId28"/>
    <p:sldId id="608" r:id="rId29"/>
    <p:sldId id="609" r:id="rId30"/>
    <p:sldId id="610" r:id="rId31"/>
    <p:sldId id="628" r:id="rId32"/>
    <p:sldId id="611" r:id="rId33"/>
    <p:sldId id="612" r:id="rId34"/>
    <p:sldId id="613" r:id="rId35"/>
    <p:sldId id="614" r:id="rId36"/>
    <p:sldId id="615" r:id="rId37"/>
    <p:sldId id="616" r:id="rId38"/>
    <p:sldId id="617" r:id="rId39"/>
    <p:sldId id="618" r:id="rId40"/>
    <p:sldId id="619" r:id="rId41"/>
    <p:sldId id="620" r:id="rId42"/>
    <p:sldId id="621" r:id="rId43"/>
    <p:sldId id="622" r:id="rId44"/>
    <p:sldId id="623" r:id="rId45"/>
    <p:sldId id="624" r:id="rId46"/>
    <p:sldId id="625" r:id="rId47"/>
    <p:sldId id="626" r:id="rId48"/>
    <p:sldId id="41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53DB30A-B8C9-7E48-AE7C-AF727BF0B45A}">
          <p14:sldIdLst>
            <p14:sldId id="406"/>
            <p14:sldId id="407"/>
            <p14:sldId id="408"/>
            <p14:sldId id="526"/>
            <p14:sldId id="591"/>
            <p14:sldId id="586"/>
            <p14:sldId id="568"/>
            <p14:sldId id="592"/>
            <p14:sldId id="593"/>
            <p14:sldId id="594"/>
            <p14:sldId id="595"/>
            <p14:sldId id="597"/>
            <p14:sldId id="627"/>
            <p14:sldId id="596"/>
            <p14:sldId id="598"/>
            <p14:sldId id="599"/>
            <p14:sldId id="600"/>
            <p14:sldId id="601"/>
            <p14:sldId id="602"/>
            <p14:sldId id="603"/>
            <p14:sldId id="604"/>
            <p14:sldId id="605"/>
            <p14:sldId id="606"/>
            <p14:sldId id="607"/>
            <p14:sldId id="608"/>
            <p14:sldId id="609"/>
            <p14:sldId id="610"/>
            <p14:sldId id="628"/>
            <p14:sldId id="611"/>
            <p14:sldId id="612"/>
            <p14:sldId id="613"/>
            <p14:sldId id="614"/>
            <p14:sldId id="615"/>
            <p14:sldId id="616"/>
            <p14:sldId id="617"/>
            <p14:sldId id="618"/>
            <p14:sldId id="619"/>
            <p14:sldId id="620"/>
            <p14:sldId id="621"/>
            <p14:sldId id="622"/>
            <p14:sldId id="623"/>
            <p14:sldId id="624"/>
            <p14:sldId id="625"/>
            <p14:sldId id="626"/>
            <p14:sldId id="415"/>
          </p14:sldIdLst>
        </p14:section>
      </p14:sectionLst>
    </p:ext>
    <p:ext uri="{EFAFB233-063F-42B5-8137-9DF3F51BA10A}">
      <p15:sldGuideLst xmlns:p15="http://schemas.microsoft.com/office/powerpoint/2012/main">
        <p15:guide id="1" orient="horz" pos="3952" userDrawn="1">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usan Ibach" initials="SI" lastIdx="4" clrIdx="6">
    <p:extLst/>
  </p:cmAuthor>
  <p:cmAuthor id="1" name="Kamren Z" initials="KZ" lastIdx="1" clrIdx="0">
    <p:extLst/>
  </p:cmAuthor>
  <p:cmAuthor id="2" name="Kamren Z" initials="KZ [2]" lastIdx="1" clrIdx="1">
    <p:extLst/>
  </p:cmAuthor>
  <p:cmAuthor id="3" name="Kamren Z" initials="KZ [3]" lastIdx="1" clrIdx="2">
    <p:extLst/>
  </p:cmAuthor>
  <p:cmAuthor id="4" name="Mary Kate Reid" initials="" lastIdx="11" clrIdx="3"/>
  <p:cmAuthor id="5" name="Azat Mardan" initials="AM" lastIdx="4" clrIdx="4"/>
  <p:cmAuthor id="6" name="BigData" initials="B"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1970C0"/>
    <a:srgbClr val="7F7F7F"/>
    <a:srgbClr val="A6A6A6"/>
    <a:srgbClr val="5E5E5E"/>
    <a:srgbClr val="6F6F6F"/>
    <a:srgbClr val="D9D9D9"/>
    <a:srgbClr val="006CC9"/>
    <a:srgbClr val="00AEEF"/>
    <a:srgbClr val="0052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테마 스타일 1 - 강조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8446" autoAdjust="0"/>
  </p:normalViewPr>
  <p:slideViewPr>
    <p:cSldViewPr snapToGrid="0">
      <p:cViewPr varScale="1">
        <p:scale>
          <a:sx n="48" d="100"/>
          <a:sy n="48" d="100"/>
        </p:scale>
        <p:origin x="224" y="936"/>
      </p:cViewPr>
      <p:guideLst>
        <p:guide orient="horz" pos="3952"/>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notesMaster" Target="notesMasters/notes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CA586-3557-4985-BCD4-35EF5AC8B4A4}" type="datetimeFigureOut">
              <a:rPr lang="en-US" smtClean="0"/>
              <a:pPr/>
              <a:t>7/4/17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0BE34-BC89-4C98-A56B-79B7A098D024}" type="slidenum">
              <a:rPr lang="en-US" smtClean="0"/>
              <a:pPr/>
              <a:t>‹#›</a:t>
            </a:fld>
            <a:endParaRPr lang="en-US" dirty="0"/>
          </a:p>
        </p:txBody>
      </p:sp>
    </p:spTree>
    <p:extLst>
      <p:ext uri="{BB962C8B-B14F-4D97-AF65-F5344CB8AC3E}">
        <p14:creationId xmlns:p14="http://schemas.microsoft.com/office/powerpoint/2010/main" val="33339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s://portal.azure.com/)"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s://docs.microsoft.com/en-us/azure/azure-functions/functions-bindings-storage-table"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 Id="rId3" Type="http://schemas.openxmlformats.org/officeDocument/2006/relationships/hyperlink" Target="https://github.com/cloudhead/node-static"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s://www.infoq.com/news/2016/12/Azure-Functions-GA"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thenewstack.io/amazon-debuts-flourish-runtime-application-model-serverless-computin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solidFill>
                  <a:prstClr val="black"/>
                </a:solidFill>
                <a:latin typeface="Calibri"/>
              </a:rPr>
              <a:pPr/>
              <a:t>1</a:t>
            </a:fld>
            <a:endParaRPr lang="en-US" dirty="0">
              <a:solidFill>
                <a:prstClr val="black"/>
              </a:solidFill>
              <a:latin typeface="Calibri"/>
            </a:endParaRPr>
          </a:p>
        </p:txBody>
      </p:sp>
    </p:spTree>
    <p:extLst>
      <p:ext uri="{BB962C8B-B14F-4D97-AF65-F5344CB8AC3E}">
        <p14:creationId xmlns:p14="http://schemas.microsoft.com/office/powerpoint/2010/main" val="624169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But most likely, you would need other Azure services.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b="1" dirty="0"/>
              <a:t>References: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https://github.com/projectkudu/AzureFunctionsPortal</a:t>
            </a:r>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10</a:t>
            </a:fld>
            <a:endParaRPr lang="en-US" dirty="0"/>
          </a:p>
        </p:txBody>
      </p:sp>
    </p:spTree>
    <p:extLst>
      <p:ext uri="{BB962C8B-B14F-4D97-AF65-F5344CB8AC3E}">
        <p14:creationId xmlns:p14="http://schemas.microsoft.com/office/powerpoint/2010/main" val="157701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charset="0"/>
              <a:buChar char="•"/>
            </a:pPr>
            <a:r>
              <a:rPr lang="en-US" sz="1200" b="0" i="0" kern="1200" dirty="0">
                <a:solidFill>
                  <a:schemeClr val="tx1"/>
                </a:solidFill>
                <a:effectLst/>
                <a:latin typeface="+mn-lt"/>
                <a:ea typeface="+mn-ea"/>
                <a:cs typeface="+mn-cs"/>
              </a:rPr>
              <a:t>Azure Functions Portal allows developers to create and manages functions as well as integrate them with other Azure services (Azure Bot Service, App Service, Automation)</a:t>
            </a:r>
          </a:p>
          <a:p>
            <a:pPr marL="171450" indent="-171450">
              <a:buFont typeface="Arial" charset="0"/>
              <a:buChar char="•"/>
            </a:pPr>
            <a:r>
              <a:rPr lang="en-US" sz="1200" b="1" i="0" kern="1200" dirty="0">
                <a:solidFill>
                  <a:schemeClr val="tx1"/>
                </a:solidFill>
                <a:effectLst/>
                <a:latin typeface="+mn-lt"/>
                <a:ea typeface="+mn-ea"/>
                <a:cs typeface="+mn-cs"/>
              </a:rPr>
              <a:t>Azure Functions Endpoint</a:t>
            </a:r>
          </a:p>
          <a:p>
            <a:pPr marL="628650" lvl="1" indent="-171450">
              <a:buFont typeface="Arial" charset="0"/>
              <a:buChar char="•"/>
            </a:pPr>
            <a:r>
              <a:rPr lang="en-US" sz="1200" b="0" i="0" kern="1200" dirty="0">
                <a:solidFill>
                  <a:schemeClr val="tx1"/>
                </a:solidFill>
                <a:effectLst/>
                <a:latin typeface="+mn-lt"/>
                <a:ea typeface="+mn-ea"/>
                <a:cs typeface="+mn-cs"/>
              </a:rPr>
              <a:t>WebHook + API functions have an HTTP(S) endpoint:</a:t>
            </a:r>
          </a:p>
          <a:p>
            <a:pPr marL="1085850" lvl="2" indent="-171450">
              <a:buFont typeface="Arial" charset="0"/>
              <a:buChar char="•"/>
            </a:pPr>
            <a:r>
              <a:rPr lang="en-US" sz="1200" b="0" i="0" kern="1200" dirty="0">
                <a:solidFill>
                  <a:schemeClr val="tx1"/>
                </a:solidFill>
                <a:effectLst/>
                <a:latin typeface="+mn-lt"/>
                <a:ea typeface="+mn-ea"/>
                <a:cs typeface="+mn-cs"/>
              </a:rPr>
              <a:t>There are 3 main types: WebHook+ API, Time and Data Process.</a:t>
            </a:r>
          </a:p>
          <a:p>
            <a:pPr marL="171450" indent="-171450">
              <a:buFont typeface="Arial" charset="0"/>
              <a:buChar char="•"/>
            </a:pPr>
            <a:endParaRPr lang="en-US" sz="1200" b="0" i="0" kern="1200" dirty="0">
              <a:solidFill>
                <a:schemeClr val="tx1"/>
              </a:solidFill>
              <a:effectLst/>
              <a:latin typeface="+mn-lt"/>
              <a:ea typeface="+mn-ea"/>
              <a:cs typeface="+mn-cs"/>
            </a:endParaRPr>
          </a:p>
          <a:p>
            <a:pPr marL="0" indent="0">
              <a:buFont typeface="Arial" charset="0"/>
              <a:buNone/>
            </a:pPr>
            <a:r>
              <a:rPr lang="en-US" sz="1200" b="1" i="0" kern="1200" dirty="0">
                <a:solidFill>
                  <a:schemeClr val="tx1"/>
                </a:solidFill>
                <a:effectLst/>
                <a:latin typeface="+mn-lt"/>
                <a:ea typeface="+mn-ea"/>
                <a:cs typeface="+mn-cs"/>
              </a:rPr>
              <a:t>References:</a:t>
            </a: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https://functions.azure.com</a:t>
            </a:r>
          </a:p>
        </p:txBody>
      </p:sp>
      <p:sp>
        <p:nvSpPr>
          <p:cNvPr id="4" name="Slide Number Placeholder 3"/>
          <p:cNvSpPr>
            <a:spLocks noGrp="1"/>
          </p:cNvSpPr>
          <p:nvPr>
            <p:ph type="sldNum" sz="quarter" idx="10"/>
          </p:nvPr>
        </p:nvSpPr>
        <p:spPr/>
        <p:txBody>
          <a:bodyPr/>
          <a:lstStyle/>
          <a:p>
            <a:fld id="{BC60BE34-BC89-4C98-A56B-79B7A098D024}" type="slidenum">
              <a:rPr lang="en-US" smtClean="0"/>
              <a:pPr/>
              <a:t>11</a:t>
            </a:fld>
            <a:endParaRPr lang="en-US" dirty="0"/>
          </a:p>
        </p:txBody>
      </p:sp>
    </p:spTree>
    <p:extLst>
      <p:ext uri="{BB962C8B-B14F-4D97-AF65-F5344CB8AC3E}">
        <p14:creationId xmlns:p14="http://schemas.microsoft.com/office/powerpoint/2010/main" val="1957756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charset="0"/>
              <a:buChar char="•"/>
            </a:pPr>
            <a:r>
              <a:rPr lang="en-US" sz="1200" b="1" i="0" kern="1200" dirty="0">
                <a:solidFill>
                  <a:schemeClr val="tx1"/>
                </a:solidFill>
                <a:effectLst/>
                <a:latin typeface="+mn-lt"/>
                <a:ea typeface="+mn-ea"/>
                <a:cs typeface="+mn-cs"/>
              </a:rPr>
              <a:t>Binding.json</a:t>
            </a:r>
          </a:p>
          <a:p>
            <a:pPr marL="628650" lvl="1" indent="-171450">
              <a:buFont typeface="Arial" charset="0"/>
              <a:buChar char="•"/>
            </a:pPr>
            <a:r>
              <a:rPr lang="en-US" sz="1200" b="0" i="0" kern="1200" dirty="0">
                <a:solidFill>
                  <a:schemeClr val="tx1"/>
                </a:solidFill>
                <a:effectLst/>
                <a:latin typeface="+mn-lt"/>
                <a:ea typeface="+mn-ea"/>
                <a:cs typeface="+mn-cs"/>
              </a:rPr>
              <a:t>This is a metadata file for all the bindings and their possible configuration settings. It is common across all templates and is located here. It also contains metadata for binding related UI Elements and the corresponding text.</a:t>
            </a:r>
          </a:p>
          <a:p>
            <a:pPr marL="171450" indent="-171450">
              <a:buFont typeface="Arial" charset="0"/>
              <a:buChar char="•"/>
            </a:pPr>
            <a:r>
              <a:rPr lang="en-US" sz="1200" b="1" i="0" kern="1200" dirty="0">
                <a:solidFill>
                  <a:schemeClr val="tx1"/>
                </a:solidFill>
                <a:effectLst/>
                <a:latin typeface="+mn-lt"/>
                <a:ea typeface="+mn-ea"/>
                <a:cs typeface="+mn-cs"/>
              </a:rPr>
              <a:t>Function.json</a:t>
            </a:r>
          </a:p>
          <a:p>
            <a:pPr marL="628650" lvl="1" indent="-171450">
              <a:buFont typeface="Arial" charset="0"/>
              <a:buChar char="•"/>
            </a:pPr>
            <a:r>
              <a:rPr lang="en-US" sz="1200" b="0" i="0" kern="1200" dirty="0">
                <a:solidFill>
                  <a:schemeClr val="tx1"/>
                </a:solidFill>
                <a:effectLst/>
                <a:latin typeface="+mn-lt"/>
                <a:ea typeface="+mn-ea"/>
                <a:cs typeface="+mn-cs"/>
              </a:rPr>
              <a:t>This file contains binding data specific to each template. It provides valid values for the possible settings on a binding.</a:t>
            </a:r>
          </a:p>
          <a:p>
            <a:pPr marL="171450" indent="-171450">
              <a:buFont typeface="Arial" charset="0"/>
              <a:buChar char="•"/>
            </a:pPr>
            <a:r>
              <a:rPr lang="en-US" sz="1200" b="1" i="0" kern="1200" dirty="0">
                <a:solidFill>
                  <a:schemeClr val="tx1"/>
                </a:solidFill>
                <a:effectLst/>
                <a:latin typeface="+mn-lt"/>
                <a:ea typeface="+mn-ea"/>
                <a:cs typeface="+mn-cs"/>
              </a:rPr>
              <a:t>Code file</a:t>
            </a:r>
          </a:p>
          <a:p>
            <a:pPr marL="628650" lvl="1" indent="-171450">
              <a:buFont typeface="Arial" charset="0"/>
              <a:buChar char="•"/>
            </a:pPr>
            <a:r>
              <a:rPr lang="en-US" sz="1200" b="0" i="0" kern="1200" dirty="0">
                <a:solidFill>
                  <a:schemeClr val="tx1"/>
                </a:solidFill>
                <a:effectLst/>
                <a:latin typeface="+mn-lt"/>
                <a:ea typeface="+mn-ea"/>
                <a:cs typeface="+mn-cs"/>
              </a:rPr>
              <a:t>Code file holds the actual code executed by the template. The name of the file depends on the Target language used by the template. For all the languages, the file name is run, followed by the file extension specific to the language. Additionally JavaScript also supports index.js as the name of the code file.</a:t>
            </a:r>
          </a:p>
          <a:p>
            <a:pPr marL="171450" indent="-171450">
              <a:buFont typeface="Arial" charset="0"/>
              <a:buChar char="•"/>
            </a:pPr>
            <a:r>
              <a:rPr lang="en-US" sz="1200" b="1" i="0" kern="1200" dirty="0">
                <a:solidFill>
                  <a:schemeClr val="tx1"/>
                </a:solidFill>
                <a:effectLst/>
                <a:latin typeface="+mn-lt"/>
                <a:ea typeface="+mn-ea"/>
                <a:cs typeface="+mn-cs"/>
              </a:rPr>
              <a:t>Metadata.json</a:t>
            </a:r>
          </a:p>
          <a:p>
            <a:pPr marL="628650" lvl="1" indent="-171450">
              <a:buFont typeface="Arial" charset="0"/>
              <a:buChar char="•"/>
            </a:pPr>
            <a:r>
              <a:rPr lang="en-US" sz="1200" b="0" i="0" kern="1200" dirty="0">
                <a:solidFill>
                  <a:schemeClr val="tx1"/>
                </a:solidFill>
                <a:effectLst/>
                <a:latin typeface="+mn-lt"/>
                <a:ea typeface="+mn-ea"/>
                <a:cs typeface="+mn-cs"/>
              </a:rPr>
              <a:t>UI related metadata specific to each template is present here. For e.g. Template Name, category.</a:t>
            </a:r>
          </a:p>
          <a:p>
            <a:pPr marL="171450" indent="-171450">
              <a:buFont typeface="Arial" charset="0"/>
              <a:buChar char="•"/>
            </a:pPr>
            <a:r>
              <a:rPr lang="en-US" sz="1200" b="1" i="0" kern="1200" dirty="0">
                <a:solidFill>
                  <a:schemeClr val="tx1"/>
                </a:solidFill>
                <a:effectLst/>
                <a:latin typeface="+mn-lt"/>
                <a:ea typeface="+mn-ea"/>
                <a:cs typeface="+mn-cs"/>
              </a:rPr>
              <a:t>Sample.dat</a:t>
            </a:r>
          </a:p>
          <a:p>
            <a:pPr marL="628650" lvl="1" indent="-171450">
              <a:buFont typeface="Arial" charset="0"/>
              <a:buChar char="•"/>
            </a:pPr>
            <a:r>
              <a:rPr lang="en-US" sz="1200" b="0" i="0" kern="1200" dirty="0">
                <a:solidFill>
                  <a:schemeClr val="tx1"/>
                </a:solidFill>
                <a:effectLst/>
                <a:latin typeface="+mn-lt"/>
                <a:ea typeface="+mn-ea"/>
                <a:cs typeface="+mn-cs"/>
              </a:rPr>
              <a:t>Sample.dat contains sample input data for each template. The Run text box in the portal will be populated by the contents of the sample.dat file.</a:t>
            </a:r>
          </a:p>
          <a:p>
            <a:pPr marL="171450" indent="-171450">
              <a:buFont typeface="Arial" charset="0"/>
              <a:buChar char="•"/>
            </a:pPr>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12</a:t>
            </a:fld>
            <a:endParaRPr lang="en-US" dirty="0"/>
          </a:p>
        </p:txBody>
      </p:sp>
    </p:spTree>
    <p:extLst>
      <p:ext uri="{BB962C8B-B14F-4D97-AF65-F5344CB8AC3E}">
        <p14:creationId xmlns:p14="http://schemas.microsoft.com/office/powerpoint/2010/main" val="400266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3 main types: WebHook+ API, Time and Data Process (previous slide).</a:t>
            </a:r>
          </a:p>
          <a:p>
            <a:r>
              <a:rPr lang="en-US" dirty="0"/>
              <a:t/>
            </a:r>
            <a:br>
              <a:rPr lang="en-US" dirty="0"/>
            </a:br>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13</a:t>
            </a:fld>
            <a:endParaRPr lang="en-US" dirty="0"/>
          </a:p>
        </p:txBody>
      </p:sp>
    </p:spTree>
    <p:extLst>
      <p:ext uri="{BB962C8B-B14F-4D97-AF65-F5344CB8AC3E}">
        <p14:creationId xmlns:p14="http://schemas.microsoft.com/office/powerpoint/2010/main" val="132608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200" b="1" i="0" kern="1200" dirty="0">
                <a:solidFill>
                  <a:schemeClr val="tx1"/>
                </a:solidFill>
                <a:effectLst/>
                <a:latin typeface="+mn-lt"/>
                <a:ea typeface="+mn-ea"/>
                <a:cs typeface="+mn-cs"/>
              </a:rPr>
              <a:t>Notes:</a:t>
            </a:r>
          </a:p>
          <a:p>
            <a:pPr marL="171450" indent="-171450">
              <a:buFont typeface="Arial" charset="0"/>
              <a:buChar char="•"/>
            </a:pPr>
            <a:r>
              <a:rPr lang="en-US" sz="1200" b="0" i="0" kern="1200" dirty="0">
                <a:solidFill>
                  <a:schemeClr val="tx1"/>
                </a:solidFill>
                <a:effectLst/>
                <a:latin typeface="+mn-lt"/>
                <a:ea typeface="+mn-ea"/>
                <a:cs typeface="+mn-cs"/>
              </a:rPr>
              <a:t>Log in to Azure Portal (</a:t>
            </a:r>
            <a:r>
              <a:rPr lang="en-US" sz="1200" b="0" i="0" u="none" strike="noStrike" kern="1200" dirty="0">
                <a:solidFill>
                  <a:schemeClr val="tx1"/>
                </a:solidFill>
                <a:effectLst/>
                <a:latin typeface="+mn-lt"/>
                <a:ea typeface="+mn-ea"/>
                <a:cs typeface="+mn-cs"/>
                <a:hlinkClick r:id="rId3"/>
              </a:rPr>
              <a:t>https://portal.azure.com/)</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14</a:t>
            </a:fld>
            <a:endParaRPr lang="en-US" dirty="0"/>
          </a:p>
        </p:txBody>
      </p:sp>
    </p:spTree>
    <p:extLst>
      <p:ext uri="{BB962C8B-B14F-4D97-AF65-F5344CB8AC3E}">
        <p14:creationId xmlns:p14="http://schemas.microsoft.com/office/powerpoint/2010/main" val="607639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Notes:</a:t>
            </a:r>
          </a:p>
          <a:p>
            <a:pPr marL="171450" indent="-171450">
              <a:buFont typeface="Arial" charset="0"/>
              <a:buChar char="•"/>
            </a:pPr>
            <a:r>
              <a:rPr lang="en-US" sz="1200" b="0" i="0" kern="1200" dirty="0">
                <a:solidFill>
                  <a:schemeClr val="tx1"/>
                </a:solidFill>
                <a:effectLst/>
                <a:latin typeface="+mn-lt"/>
                <a:ea typeface="+mn-ea"/>
                <a:cs typeface="+mn-cs"/>
              </a:rPr>
              <a:t>Select "New" (plus in the left sidebar), then type function app and press enter. Select "Function App" from the search results and press "Create" on the right pane (Functions App detailed view).</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15</a:t>
            </a:fld>
            <a:endParaRPr lang="en-US" dirty="0"/>
          </a:p>
        </p:txBody>
      </p:sp>
    </p:spTree>
    <p:extLst>
      <p:ext uri="{BB962C8B-B14F-4D97-AF65-F5344CB8AC3E}">
        <p14:creationId xmlns:p14="http://schemas.microsoft.com/office/powerpoint/2010/main" val="1128135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charset="0"/>
              <a:buChar char="•"/>
            </a:pPr>
            <a:r>
              <a:rPr lang="en-US" sz="1200" b="0" i="0" kern="1200" dirty="0">
                <a:solidFill>
                  <a:schemeClr val="tx1"/>
                </a:solidFill>
                <a:effectLst/>
                <a:latin typeface="+mn-lt"/>
                <a:ea typeface="+mn-ea"/>
                <a:cs typeface="+mn-cs"/>
              </a:rPr>
              <a:t>Select: WebHook+API and JavaScript for a web app endpoint. Other options: Timer (triggered on time) and Data Processing (for batch processes). Select JavaScript. (Note: Other languages are possible too.)</a:t>
            </a:r>
            <a:endParaRPr lang="en-US" b="1"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16</a:t>
            </a:fld>
            <a:endParaRPr lang="en-US" dirty="0"/>
          </a:p>
        </p:txBody>
      </p:sp>
    </p:spTree>
    <p:extLst>
      <p:ext uri="{BB962C8B-B14F-4D97-AF65-F5344CB8AC3E}">
        <p14:creationId xmlns:p14="http://schemas.microsoft.com/office/powerpoint/2010/main" val="427534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charset="0"/>
              <a:buChar char="•"/>
            </a:pPr>
            <a:r>
              <a:rPr lang="en-US" sz="1200" b="0" i="0" kern="1200" dirty="0">
                <a:solidFill>
                  <a:schemeClr val="tx1"/>
                </a:solidFill>
                <a:effectLst/>
                <a:latin typeface="+mn-lt"/>
                <a:ea typeface="+mn-ea"/>
                <a:cs typeface="+mn-cs"/>
              </a:rPr>
              <a:t>Enter required info: name (must be unique), subscription (Pay-As-You-Go), resource group (you can choose existing), hosting (consumption plan), location (South Central US) and storage account (by selecting storage, you can select existing account or create new).</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CONGRATS!!</a:t>
            </a:r>
            <a:r>
              <a:rPr lang="en-US" sz="1200" b="0" i="0" kern="1200" baseline="0" dirty="0">
                <a:solidFill>
                  <a:schemeClr val="tx1"/>
                </a:solidFill>
                <a:effectLst/>
                <a:latin typeface="+mn-lt"/>
                <a:ea typeface="+mn-ea"/>
                <a:cs typeface="+mn-cs"/>
              </a:rPr>
              <a:t> You have just created your first Function App!</a:t>
            </a:r>
            <a:endParaRPr lang="en-US" b="1"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17</a:t>
            </a:fld>
            <a:endParaRPr lang="en-US" dirty="0"/>
          </a:p>
        </p:txBody>
      </p:sp>
    </p:spTree>
    <p:extLst>
      <p:ext uri="{BB962C8B-B14F-4D97-AF65-F5344CB8AC3E}">
        <p14:creationId xmlns:p14="http://schemas.microsoft.com/office/powerpoint/2010/main" val="1439941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charset="0"/>
              <a:buChar char="•"/>
            </a:pPr>
            <a:r>
              <a:rPr lang="en-US" sz="1200" b="0" i="0" kern="1200" dirty="0">
                <a:solidFill>
                  <a:schemeClr val="tx1"/>
                </a:solidFill>
                <a:effectLst/>
                <a:latin typeface="+mn-lt"/>
                <a:ea typeface="+mn-ea"/>
                <a:cs typeface="+mn-cs"/>
              </a:rPr>
              <a:t>This functions app has multiple function: http and time triggered.</a:t>
            </a:r>
            <a:endParaRPr lang="en-US" sz="1200" b="1"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If you selected WebHook+API, then your first function in your newly created app will be HttpTriggerJS1.</a:t>
            </a:r>
          </a:p>
        </p:txBody>
      </p:sp>
      <p:sp>
        <p:nvSpPr>
          <p:cNvPr id="4" name="Slide Number Placeholder 3"/>
          <p:cNvSpPr>
            <a:spLocks noGrp="1"/>
          </p:cNvSpPr>
          <p:nvPr>
            <p:ph type="sldNum" sz="quarter" idx="10"/>
          </p:nvPr>
        </p:nvSpPr>
        <p:spPr/>
        <p:txBody>
          <a:bodyPr/>
          <a:lstStyle/>
          <a:p>
            <a:fld id="{BC60BE34-BC89-4C98-A56B-79B7A098D024}" type="slidenum">
              <a:rPr lang="en-US" smtClean="0"/>
              <a:pPr/>
              <a:t>18</a:t>
            </a:fld>
            <a:endParaRPr lang="en-US" dirty="0"/>
          </a:p>
        </p:txBody>
      </p:sp>
    </p:spTree>
    <p:extLst>
      <p:ext uri="{BB962C8B-B14F-4D97-AF65-F5344CB8AC3E}">
        <p14:creationId xmlns:p14="http://schemas.microsoft.com/office/powerpoint/2010/main" val="435795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Notes:</a:t>
            </a:r>
          </a:p>
          <a:p>
            <a:r>
              <a:rPr lang="en-US" sz="1200" b="1" i="0" kern="1200" dirty="0">
                <a:solidFill>
                  <a:schemeClr val="tx1"/>
                </a:solidFill>
                <a:effectLst/>
                <a:latin typeface="+mn-lt"/>
                <a:ea typeface="+mn-ea"/>
                <a:cs typeface="+mn-cs"/>
              </a:rPr>
              <a:t>- Next 4 slides to work with a function</a:t>
            </a:r>
          </a:p>
          <a:p>
            <a:pPr marL="171450" indent="-171450">
              <a:buFont typeface="Arial" charset="0"/>
              <a:buChar char="•"/>
            </a:pPr>
            <a:r>
              <a:rPr lang="en-US" sz="1200" b="0" i="0" kern="1200" dirty="0">
                <a:solidFill>
                  <a:schemeClr val="tx1"/>
                </a:solidFill>
                <a:effectLst/>
                <a:latin typeface="+mn-lt"/>
                <a:ea typeface="+mn-ea"/>
                <a:cs typeface="+mn-cs"/>
              </a:rPr>
              <a:t>Develop: This is where you</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write the code</a:t>
            </a:r>
          </a:p>
          <a:p>
            <a:pPr marL="171450" indent="-171450">
              <a:buFont typeface="Arial" charset="0"/>
              <a:buChar char="•"/>
            </a:pPr>
            <a:r>
              <a:rPr lang="en-US" sz="1200" b="0" i="0" kern="1200" dirty="0">
                <a:solidFill>
                  <a:schemeClr val="tx1"/>
                </a:solidFill>
                <a:effectLst/>
                <a:latin typeface="+mn-lt"/>
                <a:ea typeface="+mn-ea"/>
                <a:cs typeface="+mn-cs"/>
              </a:rPr>
              <a:t>Integrate: add/remove/manage other in and out services</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19</a:t>
            </a:fld>
            <a:endParaRPr lang="en-US" dirty="0"/>
          </a:p>
        </p:txBody>
      </p:sp>
    </p:spTree>
    <p:extLst>
      <p:ext uri="{BB962C8B-B14F-4D97-AF65-F5344CB8AC3E}">
        <p14:creationId xmlns:p14="http://schemas.microsoft.com/office/powerpoint/2010/main" val="22655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pPr/>
              <a:t>2</a:t>
            </a:fld>
            <a:endParaRPr lang="en-US" dirty="0"/>
          </a:p>
        </p:txBody>
      </p:sp>
    </p:spTree>
    <p:extLst>
      <p:ext uri="{BB962C8B-B14F-4D97-AF65-F5344CB8AC3E}">
        <p14:creationId xmlns:p14="http://schemas.microsoft.com/office/powerpoint/2010/main" val="300477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1" i="0" kern="1200" dirty="0">
                <a:solidFill>
                  <a:schemeClr val="tx1"/>
                </a:solidFill>
                <a:effectLst/>
                <a:latin typeface="+mn-lt"/>
                <a:ea typeface="+mn-ea"/>
                <a:cs typeface="+mn-cs"/>
              </a:rPr>
              <a:t>Notes:</a:t>
            </a:r>
          </a:p>
          <a:p>
            <a:pPr marL="171450" indent="-171450">
              <a:buFont typeface="Arial" charset="0"/>
              <a:buChar char="•"/>
            </a:pPr>
            <a:r>
              <a:rPr lang="en-US" sz="1200" b="0" i="0" kern="1200" dirty="0">
                <a:solidFill>
                  <a:schemeClr val="tx1"/>
                </a:solidFill>
                <a:effectLst/>
                <a:latin typeface="+mn-lt"/>
                <a:ea typeface="+mn-ea"/>
                <a:cs typeface="+mn-cs"/>
              </a:rPr>
              <a:t>Function App Settings: set environment, versions, environment variables, CORS and other settings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Develop: write custom code for your function. For example, save payload from the survey form into the database</a:t>
            </a:r>
          </a:p>
        </p:txBody>
      </p:sp>
      <p:sp>
        <p:nvSpPr>
          <p:cNvPr id="4" name="Slide Number Placeholder 3"/>
          <p:cNvSpPr>
            <a:spLocks noGrp="1"/>
          </p:cNvSpPr>
          <p:nvPr>
            <p:ph type="sldNum" sz="quarter" idx="10"/>
          </p:nvPr>
        </p:nvSpPr>
        <p:spPr/>
        <p:txBody>
          <a:bodyPr/>
          <a:lstStyle/>
          <a:p>
            <a:fld id="{BC60BE34-BC89-4C98-A56B-79B7A098D024}" type="slidenum">
              <a:rPr lang="en-US" smtClean="0"/>
              <a:pPr/>
              <a:t>20</a:t>
            </a:fld>
            <a:endParaRPr lang="en-US" dirty="0"/>
          </a:p>
        </p:txBody>
      </p:sp>
    </p:spTree>
    <p:extLst>
      <p:ext uri="{BB962C8B-B14F-4D97-AF65-F5344CB8AC3E}">
        <p14:creationId xmlns:p14="http://schemas.microsoft.com/office/powerpoint/2010/main" val="24912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200" b="1" i="0" kern="1200" dirty="0">
                <a:solidFill>
                  <a:schemeClr val="tx1"/>
                </a:solidFill>
                <a:effectLst/>
                <a:latin typeface="+mn-lt"/>
                <a:ea typeface="+mn-ea"/>
                <a:cs typeface="+mn-cs"/>
              </a:rPr>
              <a:t>Notes:</a:t>
            </a:r>
          </a:p>
          <a:p>
            <a:pPr marL="171450" indent="-171450">
              <a:buFont typeface="Arial" charset="0"/>
              <a:buChar char="•"/>
            </a:pPr>
            <a:r>
              <a:rPr lang="en-US" sz="1200" b="0" i="0" kern="1200" dirty="0">
                <a:solidFill>
                  <a:schemeClr val="tx1"/>
                </a:solidFill>
                <a:effectLst/>
                <a:latin typeface="+mn-lt"/>
                <a:ea typeface="+mn-ea"/>
                <a:cs typeface="+mn-cs"/>
              </a:rPr>
              <a:t>The function key(s) is in the "Manage" pane: Manage | Click to show | Copy</a:t>
            </a:r>
          </a:p>
          <a:p>
            <a:pPr marL="171450" indent="-171450">
              <a:buFont typeface="Arial" charset="0"/>
              <a:buChar char="•"/>
            </a:pPr>
            <a:r>
              <a:rPr lang="en-US" sz="1200" b="0" i="0" kern="1200" dirty="0">
                <a:solidFill>
                  <a:schemeClr val="tx1"/>
                </a:solidFill>
                <a:effectLst/>
                <a:latin typeface="+mn-lt"/>
                <a:ea typeface="+mn-ea"/>
                <a:cs typeface="+mn-cs"/>
              </a:rPr>
              <a:t>Select "Manage" from the left menu for the function, and then select "Click to show" and then "Copy"</a:t>
            </a:r>
          </a:p>
          <a:p>
            <a:pPr marL="171450" indent="-171450">
              <a:buFont typeface="Arial" charset="0"/>
              <a:buChar cha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To See Your Web Functions Live, Go to URL: </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https://{func-app-name}.azurewebsites.net/api/{func-name}?code={function-key}</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For example, for survey-ms-course:</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https://survey-ms-course.azurewebsites.net/api/HttpTriggerJS3?code=1uCa6dcxq/cNNj9qYai7s8I/ilIbbdx92A3prb1USaGKbQz5ZfUnzQ==</a:t>
            </a:r>
          </a:p>
        </p:txBody>
      </p:sp>
      <p:sp>
        <p:nvSpPr>
          <p:cNvPr id="4" name="Slide Number Placeholder 3"/>
          <p:cNvSpPr>
            <a:spLocks noGrp="1"/>
          </p:cNvSpPr>
          <p:nvPr>
            <p:ph type="sldNum" sz="quarter" idx="10"/>
          </p:nvPr>
        </p:nvSpPr>
        <p:spPr/>
        <p:txBody>
          <a:bodyPr/>
          <a:lstStyle/>
          <a:p>
            <a:fld id="{BC60BE34-BC89-4C98-A56B-79B7A098D024}" type="slidenum">
              <a:rPr lang="en-US" smtClean="0"/>
              <a:pPr/>
              <a:t>21</a:t>
            </a:fld>
            <a:endParaRPr lang="en-US" dirty="0"/>
          </a:p>
        </p:txBody>
      </p:sp>
    </p:spTree>
    <p:extLst>
      <p:ext uri="{BB962C8B-B14F-4D97-AF65-F5344CB8AC3E}">
        <p14:creationId xmlns:p14="http://schemas.microsoft.com/office/powerpoint/2010/main" val="728242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Notes: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Bindings represent the necessary meta data used to connect your code to the desired trigger or associated input or output data. The function.json file for each function contains all related bindings.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Triggers are event responses used to trigger your custom code. They allow you to respond to events across the Azure platform or on premise.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Describe each</a:t>
            </a:r>
            <a:r>
              <a:rPr lang="en-US" sz="1200" b="0" i="0" kern="1200" baseline="0" dirty="0">
                <a:solidFill>
                  <a:schemeClr val="tx1"/>
                </a:solidFill>
                <a:effectLst/>
                <a:latin typeface="+mn-lt"/>
                <a:ea typeface="+mn-ea"/>
                <a:cs typeface="+mn-cs"/>
              </a:rPr>
              <a:t> Input</a:t>
            </a: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Output to Azure or external services</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22</a:t>
            </a:fld>
            <a:endParaRPr lang="en-US" dirty="0"/>
          </a:p>
        </p:txBody>
      </p:sp>
    </p:spTree>
    <p:extLst>
      <p:ext uri="{BB962C8B-B14F-4D97-AF65-F5344CB8AC3E}">
        <p14:creationId xmlns:p14="http://schemas.microsoft.com/office/powerpoint/2010/main" val="125445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200" b="1" i="0" kern="1200" dirty="0">
                <a:solidFill>
                  <a:schemeClr val="tx1"/>
                </a:solidFill>
                <a:effectLst/>
                <a:latin typeface="+mn-lt"/>
                <a:ea typeface="+mn-ea"/>
                <a:cs typeface="+mn-cs"/>
              </a:rPr>
              <a:t>Notes:</a:t>
            </a:r>
          </a:p>
          <a:p>
            <a:pPr marL="171450" indent="-171450">
              <a:buFont typeface="Arial" charset="0"/>
              <a:buChar char="•"/>
            </a:pPr>
            <a:r>
              <a:rPr lang="en-US" sz="1200" b="0" i="0" kern="1200" dirty="0">
                <a:solidFill>
                  <a:schemeClr val="tx1"/>
                </a:solidFill>
                <a:effectLst/>
                <a:latin typeface="+mn-lt"/>
                <a:ea typeface="+mn-ea"/>
                <a:cs typeface="+mn-cs"/>
              </a:rPr>
              <a:t>There is no limit to the number of input and output bindings a function can have. However, only a single trigger binding is supported for each function. </a:t>
            </a:r>
            <a:r>
              <a:rPr lang="en-US" sz="1200" b="0" i="0" u="none" strike="noStrike" kern="1200" dirty="0">
                <a:solidFill>
                  <a:schemeClr val="tx1"/>
                </a:solidFill>
                <a:effectLst/>
                <a:latin typeface="+mn-lt"/>
                <a:ea typeface="+mn-ea"/>
                <a:cs typeface="+mn-cs"/>
                <a:hlinkClick r:id="rId3"/>
              </a:rPr>
              <a:t>https://docs.microsoft.com/en-us/azure/azure-functions/functions-bindings-storage-table</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23</a:t>
            </a:fld>
            <a:endParaRPr lang="en-US" dirty="0"/>
          </a:p>
        </p:txBody>
      </p:sp>
    </p:spTree>
    <p:extLst>
      <p:ext uri="{BB962C8B-B14F-4D97-AF65-F5344CB8AC3E}">
        <p14:creationId xmlns:p14="http://schemas.microsoft.com/office/powerpoint/2010/main" val="289578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Notes:</a:t>
            </a:r>
          </a:p>
          <a:p>
            <a:pPr marL="171450" indent="-171450">
              <a:buFont typeface="Arial" charset="0"/>
              <a:buChar char="•"/>
            </a:pPr>
            <a:r>
              <a:rPr lang="en-US" sz="1200" b="0" i="0" kern="1200" dirty="0">
                <a:solidFill>
                  <a:schemeClr val="tx1"/>
                </a:solidFill>
                <a:effectLst/>
                <a:latin typeface="+mn-lt"/>
                <a:ea typeface="+mn-ea"/>
                <a:cs typeface="+mn-cs"/>
              </a:rPr>
              <a:t>Imagine, you work for a hotel chain and your task is to implement a new survey (HTML page) and host it while other providing the back-end code to save the survey data into the database (for future use). Form will be use infrequently, and it's a standalone page (functionality) so serverless is a great choice!</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24</a:t>
            </a:fld>
            <a:endParaRPr lang="en-US" dirty="0"/>
          </a:p>
        </p:txBody>
      </p:sp>
    </p:spTree>
    <p:extLst>
      <p:ext uri="{BB962C8B-B14F-4D97-AF65-F5344CB8AC3E}">
        <p14:creationId xmlns:p14="http://schemas.microsoft.com/office/powerpoint/2010/main" val="1541829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200" b="1" i="0" kern="1200" dirty="0">
                <a:solidFill>
                  <a:schemeClr val="tx1"/>
                </a:solidFill>
                <a:effectLst/>
                <a:latin typeface="+mn-lt"/>
                <a:ea typeface="+mn-ea"/>
                <a:cs typeface="+mn-cs"/>
              </a:rPr>
              <a:t>Notes:</a:t>
            </a:r>
          </a:p>
          <a:p>
            <a:pPr marL="171450" indent="-171450">
              <a:buFont typeface="Arial" charset="0"/>
              <a:buChar char="•"/>
            </a:pPr>
            <a:r>
              <a:rPr lang="en-US" sz="1200" b="0" i="0" kern="1200" dirty="0">
                <a:solidFill>
                  <a:schemeClr val="tx1"/>
                </a:solidFill>
                <a:effectLst/>
                <a:latin typeface="+mn-lt"/>
                <a:ea typeface="+mn-ea"/>
                <a:cs typeface="+mn-cs"/>
              </a:rPr>
              <a:t>Use steps in this lesson to create a new HTTP function in JavaScript or use your existing HttpTriggerJS1 function</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26</a:t>
            </a:fld>
            <a:endParaRPr lang="en-US" dirty="0"/>
          </a:p>
        </p:txBody>
      </p:sp>
    </p:spTree>
    <p:extLst>
      <p:ext uri="{BB962C8B-B14F-4D97-AF65-F5344CB8AC3E}">
        <p14:creationId xmlns:p14="http://schemas.microsoft.com/office/powerpoint/2010/main" val="1786044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Notes:</a:t>
            </a:r>
          </a:p>
          <a:p>
            <a:pPr marL="171450" indent="-171450">
              <a:buFont typeface="Arial" charset="0"/>
              <a:buChar char="•"/>
            </a:pPr>
            <a:r>
              <a:rPr lang="en-US" sz="1200" b="0" i="0" kern="1200" dirty="0">
                <a:solidFill>
                  <a:schemeClr val="tx1"/>
                </a:solidFill>
                <a:effectLst/>
                <a:latin typeface="+mn-lt"/>
                <a:ea typeface="+mn-ea"/>
                <a:cs typeface="+mn-cs"/>
              </a:rPr>
              <a:t>Let's configure the output. Review previous lessons for Azure Storage (contains Table and other types). </a:t>
            </a:r>
          </a:p>
          <a:p>
            <a:pPr marL="171450" indent="-171450">
              <a:buFont typeface="Arial" charset="0"/>
              <a:buChar char="•"/>
            </a:pPr>
            <a:r>
              <a:rPr lang="en-US" sz="1200" b="0" i="0" kern="1200" dirty="0">
                <a:solidFill>
                  <a:schemeClr val="tx1"/>
                </a:solidFill>
                <a:effectLst/>
                <a:latin typeface="+mn-lt"/>
                <a:ea typeface="+mn-ea"/>
                <a:cs typeface="+mn-cs"/>
              </a:rPr>
              <a:t>Select existing (or create a new) Storage account. Environment variable will be added automatically. Of course, it's possible to copy storage account name and key into app settings and use the environment variable, but this way is faster.</a:t>
            </a:r>
          </a:p>
        </p:txBody>
      </p:sp>
      <p:sp>
        <p:nvSpPr>
          <p:cNvPr id="4" name="Slide Number Placeholder 3"/>
          <p:cNvSpPr>
            <a:spLocks noGrp="1"/>
          </p:cNvSpPr>
          <p:nvPr>
            <p:ph type="sldNum" sz="quarter" idx="10"/>
          </p:nvPr>
        </p:nvSpPr>
        <p:spPr/>
        <p:txBody>
          <a:bodyPr/>
          <a:lstStyle/>
          <a:p>
            <a:fld id="{BC60BE34-BC89-4C98-A56B-79B7A098D024}" type="slidenum">
              <a:rPr lang="en-US" smtClean="0"/>
              <a:pPr/>
              <a:t>27</a:t>
            </a:fld>
            <a:endParaRPr lang="en-US" dirty="0"/>
          </a:p>
        </p:txBody>
      </p:sp>
    </p:spTree>
    <p:extLst>
      <p:ext uri="{BB962C8B-B14F-4D97-AF65-F5344CB8AC3E}">
        <p14:creationId xmlns:p14="http://schemas.microsoft.com/office/powerpoint/2010/main" val="1720997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Notes:</a:t>
            </a:r>
          </a:p>
          <a:p>
            <a:pPr marL="171450" indent="-171450">
              <a:buFont typeface="Arial" charset="0"/>
              <a:buChar char="•"/>
            </a:pPr>
            <a:r>
              <a:rPr lang="en-US" sz="1200" b="0" i="0" kern="1200" dirty="0">
                <a:solidFill>
                  <a:schemeClr val="tx1"/>
                </a:solidFill>
                <a:effectLst/>
                <a:latin typeface="+mn-lt"/>
                <a:ea typeface="+mn-ea"/>
                <a:cs typeface="+mn-cs"/>
              </a:rPr>
              <a:t>The settings must look like the ones on the screenshot.</a:t>
            </a:r>
          </a:p>
        </p:txBody>
      </p:sp>
      <p:sp>
        <p:nvSpPr>
          <p:cNvPr id="4" name="Slide Number Placeholder 3"/>
          <p:cNvSpPr>
            <a:spLocks noGrp="1"/>
          </p:cNvSpPr>
          <p:nvPr>
            <p:ph type="sldNum" sz="quarter" idx="10"/>
          </p:nvPr>
        </p:nvSpPr>
        <p:spPr/>
        <p:txBody>
          <a:bodyPr/>
          <a:lstStyle/>
          <a:p>
            <a:fld id="{BC60BE34-BC89-4C98-A56B-79B7A098D024}" type="slidenum">
              <a:rPr lang="en-US" smtClean="0"/>
              <a:pPr/>
              <a:t>29</a:t>
            </a:fld>
            <a:endParaRPr lang="en-US" dirty="0"/>
          </a:p>
        </p:txBody>
      </p:sp>
    </p:spTree>
    <p:extLst>
      <p:ext uri="{BB962C8B-B14F-4D97-AF65-F5344CB8AC3E}">
        <p14:creationId xmlns:p14="http://schemas.microsoft.com/office/powerpoint/2010/main" val="1539038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Optional: sanitize and validate data (remove extra data) - not shown here.</a:t>
            </a:r>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31</a:t>
            </a:fld>
            <a:endParaRPr lang="en-US" dirty="0"/>
          </a:p>
        </p:txBody>
      </p:sp>
    </p:spTree>
    <p:extLst>
      <p:ext uri="{BB962C8B-B14F-4D97-AF65-F5344CB8AC3E}">
        <p14:creationId xmlns:p14="http://schemas.microsoft.com/office/powerpoint/2010/main" val="2084190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b="1" dirty="0"/>
              <a:t>Notes:</a:t>
            </a:r>
          </a:p>
          <a:p>
            <a:pPr marL="171450" indent="-171450">
              <a:buFont typeface="Arial" charset="0"/>
              <a:buChar char="•"/>
            </a:pPr>
            <a:r>
              <a:rPr lang="en-US" dirty="0"/>
              <a:t>Using the timestamp as the unique</a:t>
            </a:r>
            <a:r>
              <a:rPr lang="en-US" baseline="0" dirty="0"/>
              <a:t> row key is </a:t>
            </a:r>
            <a:r>
              <a:rPr lang="en-US" dirty="0"/>
              <a:t>not ideal but will work for our infrequently used survey. </a:t>
            </a:r>
          </a:p>
        </p:txBody>
      </p:sp>
      <p:sp>
        <p:nvSpPr>
          <p:cNvPr id="4" name="Slide Number Placeholder 3"/>
          <p:cNvSpPr>
            <a:spLocks noGrp="1"/>
          </p:cNvSpPr>
          <p:nvPr>
            <p:ph type="sldNum" sz="quarter" idx="10"/>
          </p:nvPr>
        </p:nvSpPr>
        <p:spPr/>
        <p:txBody>
          <a:bodyPr/>
          <a:lstStyle/>
          <a:p>
            <a:fld id="{BC60BE34-BC89-4C98-A56B-79B7A098D024}" type="slidenum">
              <a:rPr lang="en-US" smtClean="0"/>
              <a:pPr/>
              <a:t>32</a:t>
            </a:fld>
            <a:endParaRPr lang="en-US" dirty="0"/>
          </a:p>
        </p:txBody>
      </p:sp>
    </p:spTree>
    <p:extLst>
      <p:ext uri="{BB962C8B-B14F-4D97-AF65-F5344CB8AC3E}">
        <p14:creationId xmlns:p14="http://schemas.microsoft.com/office/powerpoint/2010/main" val="1509369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solidFill>
                  <a:prstClr val="black"/>
                </a:solidFill>
                <a:latin typeface="Calibri"/>
              </a:rPr>
              <a:pPr/>
              <a:t>3</a:t>
            </a:fld>
            <a:endParaRPr lang="en-US" dirty="0">
              <a:solidFill>
                <a:prstClr val="black"/>
              </a:solidFill>
              <a:latin typeface="Calibri"/>
            </a:endParaRPr>
          </a:p>
        </p:txBody>
      </p:sp>
    </p:spTree>
    <p:extLst>
      <p:ext uri="{BB962C8B-B14F-4D97-AF65-F5344CB8AC3E}">
        <p14:creationId xmlns:p14="http://schemas.microsoft.com/office/powerpoint/2010/main" val="1577778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lvl="0" indent="-171450">
              <a:buFont typeface="Arial" charset="0"/>
              <a:buChar char="•"/>
            </a:pPr>
            <a:r>
              <a:rPr lang="en-US" sz="1200" b="0" i="0" kern="1200" dirty="0">
                <a:solidFill>
                  <a:schemeClr val="tx1"/>
                </a:solidFill>
                <a:effectLst/>
                <a:latin typeface="+mn-lt"/>
                <a:ea typeface="+mn-ea"/>
                <a:cs typeface="+mn-cs"/>
              </a:rPr>
              <a:t>Update:</a:t>
            </a:r>
          </a:p>
          <a:p>
            <a:pPr marL="628650" lvl="1" indent="-171450">
              <a:buFont typeface="Arial" charset="0"/>
              <a:buChar char="•"/>
            </a:pPr>
            <a:r>
              <a:rPr lang="en-US" sz="1200" b="0" i="0" kern="1200" dirty="0">
                <a:solidFill>
                  <a:schemeClr val="tx1"/>
                </a:solidFill>
                <a:effectLst/>
                <a:latin typeface="+mn-lt"/>
                <a:ea typeface="+mn-ea"/>
                <a:cs typeface="+mn-cs"/>
              </a:rPr>
              <a:t>Students can modify the form to their liking by adding or removing fields, changing names or styling.</a:t>
            </a:r>
          </a:p>
          <a:p>
            <a:pPr marL="171450" lvl="0" indent="-171450">
              <a:buFont typeface="Arial" charset="0"/>
              <a:buChar char="•"/>
            </a:pPr>
            <a:r>
              <a:rPr lang="en-US" b="0" i="0" kern="1200" dirty="0">
                <a:solidFill>
                  <a:schemeClr val="tx1"/>
                </a:solidFill>
                <a:effectLst/>
                <a:latin typeface="+mn-lt"/>
                <a:ea typeface="+mn-ea"/>
                <a:cs typeface="+mn-cs"/>
              </a:rPr>
              <a:t>Send:</a:t>
            </a:r>
          </a:p>
          <a:p>
            <a:pPr marL="628650" lvl="1" indent="-171450">
              <a:buFont typeface="Arial" charset="0"/>
              <a:buChar char="•"/>
            </a:pPr>
            <a:r>
              <a:rPr lang="en-US" sz="1200" b="0" i="0" kern="1200" dirty="0">
                <a:solidFill>
                  <a:schemeClr val="tx1"/>
                </a:solidFill>
                <a:effectLst/>
                <a:latin typeface="+mn-lt"/>
                <a:ea typeface="+mn-ea"/>
                <a:cs typeface="+mn-cs"/>
              </a:rPr>
              <a:t>Students can use </a:t>
            </a:r>
            <a:r>
              <a:rPr lang="en-US" dirty="0"/>
              <a:t>node-static</a:t>
            </a:r>
            <a:r>
              <a:rPr lang="en-US" sz="1200" b="0" i="0" kern="1200" dirty="0">
                <a:solidFill>
                  <a:schemeClr val="tx1"/>
                </a:solidFill>
                <a:effectLst/>
                <a:latin typeface="+mn-lt"/>
                <a:ea typeface="+mn-ea"/>
                <a:cs typeface="+mn-cs"/>
              </a:rPr>
              <a:t> or </a:t>
            </a:r>
            <a:r>
              <a:rPr lang="en-US" dirty="0"/>
              <a:t>http-server</a:t>
            </a:r>
            <a:r>
              <a:rPr lang="en-US" sz="1200" b="0" i="0" kern="1200" dirty="0">
                <a:solidFill>
                  <a:schemeClr val="tx1"/>
                </a:solidFill>
                <a:effectLst/>
                <a:latin typeface="+mn-lt"/>
                <a:ea typeface="+mn-ea"/>
                <a:cs typeface="+mn-cs"/>
              </a:rPr>
              <a:t> to serve </a:t>
            </a:r>
            <a:r>
              <a:rPr lang="en-US" dirty="0"/>
              <a:t>survey.html</a:t>
            </a:r>
            <a:r>
              <a:rPr lang="en-US" sz="1200" b="0" i="0" kern="1200" dirty="0">
                <a:solidFill>
                  <a:schemeClr val="tx1"/>
                </a:solidFill>
                <a:effectLst/>
                <a:latin typeface="+mn-lt"/>
                <a:ea typeface="+mn-ea"/>
                <a:cs typeface="+mn-cs"/>
              </a:rPr>
              <a:t> locally. </a:t>
            </a:r>
            <a:r>
              <a:rPr lang="en-US" sz="1200" b="0" i="0" u="none" strike="noStrike" kern="1200" dirty="0">
                <a:solidFill>
                  <a:schemeClr val="tx1"/>
                </a:solidFill>
                <a:effectLst/>
                <a:latin typeface="+mn-lt"/>
                <a:ea typeface="+mn-ea"/>
                <a:cs typeface="+mn-cs"/>
                <a:hlinkClick r:id="rId3"/>
              </a:rPr>
              <a:t>https://github.com/cloudhead/node-statichttps://github.com/cloudhead/node-static</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C60BE34-BC89-4C98-A56B-79B7A098D024}" type="slidenum">
              <a:rPr lang="en-US" smtClean="0"/>
              <a:pPr/>
              <a:t>33</a:t>
            </a:fld>
            <a:endParaRPr lang="en-US" dirty="0"/>
          </a:p>
        </p:txBody>
      </p:sp>
    </p:spTree>
    <p:extLst>
      <p:ext uri="{BB962C8B-B14F-4D97-AF65-F5344CB8AC3E}">
        <p14:creationId xmlns:p14="http://schemas.microsoft.com/office/powerpoint/2010/main" val="1325540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charset="0"/>
              <a:buChar char="•"/>
            </a:pPr>
            <a:r>
              <a:rPr lang="en-US" sz="1200" b="0" i="0" kern="1200" dirty="0">
                <a:solidFill>
                  <a:schemeClr val="tx1"/>
                </a:solidFill>
                <a:effectLst/>
                <a:latin typeface="+mn-lt"/>
                <a:ea typeface="+mn-ea"/>
                <a:cs typeface="+mn-cs"/>
              </a:rPr>
              <a:t>You can modify the response by changing res.body in context.done(null, res) in the code. Also, see the logs in the portal and check the payload/body/data.</a:t>
            </a:r>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34</a:t>
            </a:fld>
            <a:endParaRPr lang="en-US" dirty="0"/>
          </a:p>
        </p:txBody>
      </p:sp>
    </p:spTree>
    <p:extLst>
      <p:ext uri="{BB962C8B-B14F-4D97-AF65-F5344CB8AC3E}">
        <p14:creationId xmlns:p14="http://schemas.microsoft.com/office/powerpoint/2010/main" val="21431994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Notes:</a:t>
            </a:r>
          </a:p>
          <a:p>
            <a:pPr marL="171450" indent="-171450">
              <a:buFont typeface="Arial" charset="0"/>
              <a:buChar char="•"/>
            </a:pPr>
            <a:r>
              <a:rPr lang="en-US" sz="1200" b="0" i="0" kern="1200" dirty="0">
                <a:solidFill>
                  <a:schemeClr val="tx1"/>
                </a:solidFill>
                <a:effectLst/>
                <a:latin typeface="+mn-lt"/>
                <a:ea typeface="+mn-ea"/>
                <a:cs typeface="+mn-cs"/>
              </a:rPr>
              <a:t>This step is optional. Download desktop Explorer app, connect to DB and validate the data is there.</a:t>
            </a:r>
          </a:p>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35</a:t>
            </a:fld>
            <a:endParaRPr lang="en-US" dirty="0"/>
          </a:p>
        </p:txBody>
      </p:sp>
    </p:spTree>
    <p:extLst>
      <p:ext uri="{BB962C8B-B14F-4D97-AF65-F5344CB8AC3E}">
        <p14:creationId xmlns:p14="http://schemas.microsoft.com/office/powerpoint/2010/main" val="4280631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dirty="0"/>
              <a:t>http://storageexplorer.com</a:t>
            </a:r>
          </a:p>
        </p:txBody>
      </p:sp>
      <p:sp>
        <p:nvSpPr>
          <p:cNvPr id="4" name="Slide Number Placeholder 3"/>
          <p:cNvSpPr>
            <a:spLocks noGrp="1"/>
          </p:cNvSpPr>
          <p:nvPr>
            <p:ph type="sldNum" sz="quarter" idx="10"/>
          </p:nvPr>
        </p:nvSpPr>
        <p:spPr/>
        <p:txBody>
          <a:bodyPr/>
          <a:lstStyle/>
          <a:p>
            <a:fld id="{BC60BE34-BC89-4C98-A56B-79B7A098D024}" type="slidenum">
              <a:rPr lang="en-US" smtClean="0"/>
              <a:pPr/>
              <a:t>36</a:t>
            </a:fld>
            <a:endParaRPr lang="en-US" dirty="0"/>
          </a:p>
        </p:txBody>
      </p:sp>
    </p:spTree>
    <p:extLst>
      <p:ext uri="{BB962C8B-B14F-4D97-AF65-F5344CB8AC3E}">
        <p14:creationId xmlns:p14="http://schemas.microsoft.com/office/powerpoint/2010/main" val="11800476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charset="0"/>
              <a:buChar char="•"/>
            </a:pPr>
            <a:r>
              <a:rPr lang="en-US" sz="1200" b="0" i="0" kern="1200" dirty="0">
                <a:solidFill>
                  <a:schemeClr val="tx1"/>
                </a:solidFill>
                <a:effectLst/>
                <a:latin typeface="+mn-lt"/>
                <a:ea typeface="+mn-ea"/>
                <a:cs typeface="+mn-cs"/>
              </a:rPr>
              <a:t>Storage Keys are in the storage tab. To get there, select "Storage accounts" | storage by the name (that's the name) | Access keys, then copy key1 or key2.</a:t>
            </a:r>
            <a:endParaRPr lang="en-US" b="1"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37</a:t>
            </a:fld>
            <a:endParaRPr lang="en-US" dirty="0"/>
          </a:p>
        </p:txBody>
      </p:sp>
    </p:spTree>
    <p:extLst>
      <p:ext uri="{BB962C8B-B14F-4D97-AF65-F5344CB8AC3E}">
        <p14:creationId xmlns:p14="http://schemas.microsoft.com/office/powerpoint/2010/main" val="9440885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charset="0"/>
              <a:buChar char="•"/>
            </a:pPr>
            <a:r>
              <a:rPr lang="en-US" sz="1200" b="0" i="0" kern="1200" dirty="0">
                <a:solidFill>
                  <a:schemeClr val="tx1"/>
                </a:solidFill>
                <a:effectLst/>
                <a:latin typeface="+mn-lt"/>
                <a:ea typeface="+mn-ea"/>
                <a:cs typeface="+mn-cs"/>
              </a:rPr>
              <a:t>Open explorer, paste name and key and select connect. Navigate to your appropriate storage and table and validate the data is the same as the data you sent via the web page (survey.html).</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b="1" dirty="0"/>
              <a:t>Congrats! You implemented cost effective and almost maintenance-free survey.</a:t>
            </a:r>
          </a:p>
          <a:p>
            <a:pPr marL="171450" indent="-171450">
              <a:buFont typeface="Arial" charset="0"/>
              <a:buChar char="•"/>
            </a:pPr>
            <a:r>
              <a:rPr lang="en-US" b="0" dirty="0"/>
              <a:t>Before we finish, let's cover a few useful Azure features.</a:t>
            </a:r>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38</a:t>
            </a:fld>
            <a:endParaRPr lang="en-US" dirty="0"/>
          </a:p>
        </p:txBody>
      </p:sp>
    </p:spTree>
    <p:extLst>
      <p:ext uri="{BB962C8B-B14F-4D97-AF65-F5344CB8AC3E}">
        <p14:creationId xmlns:p14="http://schemas.microsoft.com/office/powerpoint/2010/main" val="1471800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charset="0"/>
              <a:buChar char="•"/>
            </a:pPr>
            <a:r>
              <a:rPr lang="en-US" dirty="0"/>
              <a:t>This is the same Kudu tool which we used in previous lessons. Go to \site\wwwroot to see the folders where functions are stored. You install modules with npm i {name} in the terminal. There's debugger and logs (LogFiles\Application\Functions\function)</a:t>
            </a:r>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40</a:t>
            </a:fld>
            <a:endParaRPr lang="en-US" dirty="0"/>
          </a:p>
        </p:txBody>
      </p:sp>
    </p:spTree>
    <p:extLst>
      <p:ext uri="{BB962C8B-B14F-4D97-AF65-F5344CB8AC3E}">
        <p14:creationId xmlns:p14="http://schemas.microsoft.com/office/powerpoint/2010/main" val="1803633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charset="0"/>
              <a:buChar char="•"/>
            </a:pPr>
            <a:r>
              <a:rPr lang="en-US" sz="1200" b="0" i="0" kern="1200" dirty="0">
                <a:solidFill>
                  <a:schemeClr val="tx1"/>
                </a:solidFill>
                <a:effectLst/>
                <a:latin typeface="+mn-lt"/>
                <a:ea typeface="+mn-ea"/>
                <a:cs typeface="+mn-cs"/>
              </a:rPr>
              <a:t>Refer to the prior slides for explanations on function.json. In brief, it has triggers and other meta info. You can upload HTML files like survey.html and serve them over HTTP. You can add packages and save their names and versions in </a:t>
            </a:r>
            <a:r>
              <a:rPr lang="en-US" dirty="0"/>
              <a:t>package.json</a:t>
            </a:r>
            <a:r>
              <a:rPr lang="en-US" sz="1200" b="0" i="0" kern="1200" dirty="0">
                <a:solidFill>
                  <a:schemeClr val="tx1"/>
                </a:solidFill>
                <a:effectLst/>
                <a:latin typeface="+mn-lt"/>
                <a:ea typeface="+mn-ea"/>
                <a:cs typeface="+mn-cs"/>
              </a:rPr>
              <a:t>.</a:t>
            </a:r>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41</a:t>
            </a:fld>
            <a:endParaRPr lang="en-US" dirty="0"/>
          </a:p>
        </p:txBody>
      </p:sp>
    </p:spTree>
    <p:extLst>
      <p:ext uri="{BB962C8B-B14F-4D97-AF65-F5344CB8AC3E}">
        <p14:creationId xmlns:p14="http://schemas.microsoft.com/office/powerpoint/2010/main" val="1811509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Notes:</a:t>
            </a:r>
          </a:p>
          <a:p>
            <a:pPr marL="171450" indent="-171450">
              <a:buFont typeface="Arial" charset="0"/>
              <a:buChar char="•"/>
            </a:pPr>
            <a:r>
              <a:rPr lang="en-US" sz="1200" b="0" i="0" kern="1200" dirty="0">
                <a:solidFill>
                  <a:schemeClr val="tx1"/>
                </a:solidFill>
                <a:effectLst/>
                <a:latin typeface="+mn-lt"/>
                <a:ea typeface="+mn-ea"/>
                <a:cs typeface="+mn-cs"/>
              </a:rPr>
              <a:t>or use urlencoded in the Test tab, e.g., </a:t>
            </a:r>
            <a:r>
              <a:rPr lang="en-US" dirty="0"/>
              <a:t>name=Bob&amp;comments=lalala...</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42</a:t>
            </a:fld>
            <a:endParaRPr lang="en-US" dirty="0"/>
          </a:p>
        </p:txBody>
      </p:sp>
    </p:spTree>
    <p:extLst>
      <p:ext uri="{BB962C8B-B14F-4D97-AF65-F5344CB8AC3E}">
        <p14:creationId xmlns:p14="http://schemas.microsoft.com/office/powerpoint/2010/main" val="10056561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charset="0"/>
              <a:buChar char="•"/>
            </a:pPr>
            <a:r>
              <a:rPr lang="en-US" sz="1200" b="0" i="0" kern="1200" dirty="0">
                <a:solidFill>
                  <a:schemeClr val="tx1"/>
                </a:solidFill>
                <a:effectLst/>
                <a:latin typeface="+mn-lt"/>
                <a:ea typeface="+mn-ea"/>
                <a:cs typeface="+mn-cs"/>
              </a:rPr>
              <a:t>Select the bottom pane to see logs.</a:t>
            </a:r>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43</a:t>
            </a:fld>
            <a:endParaRPr lang="en-US" dirty="0"/>
          </a:p>
        </p:txBody>
      </p:sp>
    </p:spTree>
    <p:extLst>
      <p:ext uri="{BB962C8B-B14F-4D97-AF65-F5344CB8AC3E}">
        <p14:creationId xmlns:p14="http://schemas.microsoft.com/office/powerpoint/2010/main" val="1304053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1200" b="1" dirty="0">
                <a:solidFill>
                  <a:srgbClr val="FFFFFF"/>
                </a:solidFill>
              </a:rPr>
              <a:t>Notes:</a:t>
            </a:r>
          </a:p>
          <a:p>
            <a:pPr marL="171450" indent="-171450">
              <a:buFont typeface="Arial" charset="0"/>
              <a:buChar char="•"/>
            </a:pPr>
            <a:r>
              <a:rPr lang="en-US" sz="1200" b="0" i="0" kern="1200" dirty="0">
                <a:solidFill>
                  <a:schemeClr val="tx1"/>
                </a:solidFill>
                <a:effectLst/>
                <a:latin typeface="+mn-lt"/>
                <a:ea typeface="+mn-ea"/>
                <a:cs typeface="+mn-cs"/>
              </a:rPr>
              <a:t>Simply, FaaS is built on PaaS and PaaS on IaaS. Talk about PaaS and IaaS (from previous lessons).</a:t>
            </a:r>
          </a:p>
          <a:p>
            <a:r>
              <a:rPr lang="en-US" dirty="0"/>
              <a:t/>
            </a:r>
            <a:br>
              <a:rPr lang="en-US" dirty="0"/>
            </a:br>
            <a:endParaRPr lang="en-US" sz="1200" b="1" dirty="0">
              <a:solidFill>
                <a:srgbClr val="FFFFFF"/>
              </a:solidFill>
            </a:endParaRPr>
          </a:p>
          <a:p>
            <a:pPr marL="0" indent="0">
              <a:buFont typeface="Arial"/>
              <a:buNone/>
            </a:pPr>
            <a:r>
              <a:rPr lang="en-US" sz="1200" b="1" dirty="0">
                <a:solidFill>
                  <a:srgbClr val="FFFFFF"/>
                </a:solidFill>
              </a:rPr>
              <a:t>References:</a:t>
            </a:r>
          </a:p>
          <a:p>
            <a:pPr marL="0" indent="0">
              <a:buFont typeface="Arial"/>
              <a:buNone/>
            </a:pPr>
            <a:r>
              <a:rPr lang="en-US" sz="1200" b="0" i="0" u="none" strike="noStrike" kern="1200" dirty="0">
                <a:solidFill>
                  <a:schemeClr val="tx1"/>
                </a:solidFill>
                <a:effectLst/>
                <a:latin typeface="+mn-lt"/>
                <a:ea typeface="+mn-ea"/>
                <a:cs typeface="+mn-cs"/>
                <a:hlinkClick r:id="rId3"/>
              </a:rPr>
              <a:t>https://www.infoq.com/news/2016/12/Azure-Functions-GA</a:t>
            </a:r>
            <a:endParaRPr lang="en-US" sz="1200" b="0" dirty="0">
              <a:solidFill>
                <a:schemeClr val="tx1"/>
              </a:solidFill>
            </a:endParaRPr>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latin typeface="Calibri"/>
              </a:rPr>
              <a:pPr/>
              <a:t>4</a:t>
            </a:fld>
            <a:endParaRPr lang="en-US" dirty="0">
              <a:solidFill>
                <a:prstClr val="black"/>
              </a:solidFill>
              <a:latin typeface="Calibri"/>
            </a:endParaRPr>
          </a:p>
        </p:txBody>
      </p:sp>
    </p:spTree>
    <p:extLst>
      <p:ext uri="{BB962C8B-B14F-4D97-AF65-F5344CB8AC3E}">
        <p14:creationId xmlns:p14="http://schemas.microsoft.com/office/powerpoint/2010/main" val="14369388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200" b="1" i="0" kern="1200" dirty="0">
                <a:solidFill>
                  <a:schemeClr val="tx1"/>
                </a:solidFill>
                <a:effectLst/>
                <a:latin typeface="+mn-lt"/>
                <a:ea typeface="+mn-ea"/>
                <a:cs typeface="+mn-cs"/>
              </a:rPr>
              <a:t>Notes:</a:t>
            </a:r>
          </a:p>
          <a:p>
            <a:pPr marL="171450" indent="-171450">
              <a:buFont typeface="Arial" charset="0"/>
              <a:buChar char="•"/>
            </a:pPr>
            <a:r>
              <a:rPr lang="en-US" sz="1200" b="0" i="0" kern="1200" dirty="0">
                <a:solidFill>
                  <a:schemeClr val="tx1"/>
                </a:solidFill>
                <a:effectLst/>
                <a:latin typeface="+mn-lt"/>
                <a:ea typeface="+mn-ea"/>
                <a:cs typeface="+mn-cs"/>
              </a:rPr>
              <a:t>Web interface (portal) is easy to start with, but hard to automate (how to create 100s of functions and delete them and then create again?). </a:t>
            </a:r>
          </a:p>
          <a:p>
            <a:pPr marL="171450" indent="-171450">
              <a:buFont typeface="Arial" charset="0"/>
              <a:buChar char="•"/>
            </a:pPr>
            <a:r>
              <a:rPr lang="en-US" sz="1200" b="0" i="0" kern="1200" dirty="0">
                <a:solidFill>
                  <a:schemeClr val="tx1"/>
                </a:solidFill>
                <a:effectLst/>
                <a:latin typeface="+mn-lt"/>
                <a:ea typeface="+mn-ea"/>
                <a:cs typeface="+mn-cs"/>
              </a:rPr>
              <a:t>CLI is great for automation and will allow you to treat infrastructure as code which in turn will allow you to version everything and reproduce from the code.</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44</a:t>
            </a:fld>
            <a:endParaRPr lang="en-US" dirty="0"/>
          </a:p>
        </p:txBody>
      </p:sp>
    </p:spTree>
    <p:extLst>
      <p:ext uri="{BB962C8B-B14F-4D97-AF65-F5344CB8AC3E}">
        <p14:creationId xmlns:p14="http://schemas.microsoft.com/office/powerpoint/2010/main" val="12832402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a:buChar char="•"/>
            </a:pPr>
            <a:r>
              <a:rPr lang="en-US" b="0" dirty="0"/>
              <a:t>The</a:t>
            </a:r>
            <a:r>
              <a:rPr lang="en-US" b="0" baseline="0" dirty="0"/>
              <a:t> Module 2 Lesson 9 Lab should be competed at this time</a:t>
            </a:r>
          </a:p>
          <a:p>
            <a:pPr marL="628650" lvl="1" indent="-171450">
              <a:buFont typeface="Arial"/>
              <a:buChar char="•"/>
            </a:pPr>
            <a:r>
              <a:rPr lang="en-US" b="0" baseline="0" dirty="0"/>
              <a:t>https://github.com/MSFTImagine/computerscience/blob/master/Complimentary%20Course%20Content/Module2/Labs/Module%202%20Lesson%209%20Lab.docx</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solidFill>
                  <a:prstClr val="black"/>
                </a:solidFill>
                <a:latin typeface="Calibri"/>
              </a:rPr>
              <a:pPr/>
              <a:t>45</a:t>
            </a:fld>
            <a:endParaRPr lang="en-US" dirty="0">
              <a:solidFill>
                <a:prstClr val="black"/>
              </a:solidFill>
              <a:latin typeface="Calibri"/>
            </a:endParaRPr>
          </a:p>
        </p:txBody>
      </p:sp>
    </p:spTree>
    <p:extLst>
      <p:ext uri="{BB962C8B-B14F-4D97-AF65-F5344CB8AC3E}">
        <p14:creationId xmlns:p14="http://schemas.microsoft.com/office/powerpoint/2010/main" val="1577778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References: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smtClean="0"/>
              <a:t>blogs.msdn.microsoft.com</a:t>
            </a:r>
            <a:r>
              <a:rPr lang="en-US" dirty="0" smtClean="0"/>
              <a:t>/</a:t>
            </a:r>
            <a:r>
              <a:rPr lang="en-US" dirty="0" err="1" smtClean="0"/>
              <a:t>webdev</a:t>
            </a:r>
            <a:r>
              <a:rPr lang="en-US" dirty="0" smtClean="0"/>
              <a:t>/2016/12/01/visual-studio-tools-for-azure-functions/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Going </a:t>
            </a:r>
            <a:r>
              <a:rPr lang="en-US" dirty="0" err="1" smtClean="0"/>
              <a:t>Serverless</a:t>
            </a:r>
            <a:endParaRPr lang="en-US" dirty="0" smtClean="0"/>
          </a:p>
          <a:p>
            <a:r>
              <a:rPr lang="en-US" sz="1200" b="0" i="0" u="none" strike="noStrike" kern="1200" dirty="0" smtClean="0">
                <a:solidFill>
                  <a:schemeClr val="tx1"/>
                </a:solidFill>
                <a:effectLst/>
                <a:latin typeface="+mn-lt"/>
                <a:ea typeface="+mn-ea"/>
                <a:cs typeface="+mn-cs"/>
                <a:hlinkClick r:id="rId3"/>
              </a:rPr>
              <a:t>http://thenewstack.io/amazon-debuts-flourish-runtime-application-model-serverless-computing/</a:t>
            </a:r>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Amazon Debuts Flourish, a Runtime Application Model for </a:t>
            </a:r>
            <a:r>
              <a:rPr lang="en-US" sz="1200" b="0" i="0" u="none" strike="noStrike" kern="1200" dirty="0" err="1" smtClean="0">
                <a:solidFill>
                  <a:schemeClr val="tx1"/>
                </a:solidFill>
                <a:effectLst/>
                <a:latin typeface="+mn-lt"/>
                <a:ea typeface="+mn-ea"/>
                <a:cs typeface="+mn-cs"/>
              </a:rPr>
              <a:t>Serverless</a:t>
            </a:r>
            <a:r>
              <a:rPr lang="en-US" sz="1200" b="0" i="0" u="none" strike="noStrike" kern="1200" dirty="0" smtClean="0">
                <a:solidFill>
                  <a:schemeClr val="tx1"/>
                </a:solidFill>
                <a:effectLst/>
                <a:latin typeface="+mn-lt"/>
                <a:ea typeface="+mn-ea"/>
                <a:cs typeface="+mn-cs"/>
              </a:rPr>
              <a:t> Computing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5</a:t>
            </a:fld>
            <a:endParaRPr lang="en-US" dirty="0"/>
          </a:p>
        </p:txBody>
      </p:sp>
    </p:spTree>
    <p:extLst>
      <p:ext uri="{BB962C8B-B14F-4D97-AF65-F5344CB8AC3E}">
        <p14:creationId xmlns:p14="http://schemas.microsoft.com/office/powerpoint/2010/main" val="1797648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1200" b="1" dirty="0">
                <a:solidFill>
                  <a:srgbClr val="FFFFFF"/>
                </a:solidFill>
              </a:rPr>
              <a:t>References:</a:t>
            </a:r>
            <a:endParaRPr lang="en-US" sz="1200" b="0" dirty="0">
              <a:solidFill>
                <a:srgbClr val="FFFFFF"/>
              </a:solidFill>
            </a:endParaRPr>
          </a:p>
          <a:p>
            <a:pPr marL="171450" indent="-171450">
              <a:buFont typeface="Arial"/>
              <a:buChar char="•"/>
            </a:pPr>
            <a:r>
              <a:rPr lang="en-US" sz="1200" b="0" i="0" kern="1200" dirty="0">
                <a:solidFill>
                  <a:schemeClr val="tx1"/>
                </a:solidFill>
                <a:effectLst/>
                <a:latin typeface="+mn-lt"/>
                <a:ea typeface="+mn-ea"/>
                <a:cs typeface="+mn-cs"/>
              </a:rPr>
              <a:t>Tim Wagner (GM at AWS Serverless which includes AWS Lambda) at </a:t>
            </a:r>
            <a:r>
              <a:rPr lang="en-US" sz="1200" b="0" i="0" kern="1200" dirty="0" err="1" smtClean="0">
                <a:solidFill>
                  <a:schemeClr val="tx1"/>
                </a:solidFill>
                <a:effectLst/>
                <a:latin typeface="+mn-lt"/>
                <a:ea typeface="+mn-ea"/>
                <a:cs typeface="+mn-cs"/>
              </a:rPr>
              <a:t>ServerlessCon</a:t>
            </a:r>
            <a:endParaRPr lang="en-US" sz="1200" b="0" dirty="0">
              <a:solidFill>
                <a:srgbClr val="FFFFFF"/>
              </a:solidFill>
            </a:endParaRPr>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latin typeface="Calibri"/>
              </a:rPr>
              <a:pPr/>
              <a:t>6</a:t>
            </a:fld>
            <a:endParaRPr lang="en-US" dirty="0">
              <a:solidFill>
                <a:prstClr val="black"/>
              </a:solidFill>
              <a:latin typeface="Calibri"/>
            </a:endParaRPr>
          </a:p>
        </p:txBody>
      </p:sp>
    </p:spTree>
    <p:extLst>
      <p:ext uri="{BB962C8B-B14F-4D97-AF65-F5344CB8AC3E}">
        <p14:creationId xmlns:p14="http://schemas.microsoft.com/office/powerpoint/2010/main" val="1436938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7</a:t>
            </a:fld>
            <a:endParaRPr lang="en-US" dirty="0"/>
          </a:p>
        </p:txBody>
      </p:sp>
    </p:spTree>
    <p:extLst>
      <p:ext uri="{BB962C8B-B14F-4D97-AF65-F5344CB8AC3E}">
        <p14:creationId xmlns:p14="http://schemas.microsoft.com/office/powerpoint/2010/main" val="3307149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charset="0"/>
              <a:buChar char="•"/>
            </a:pPr>
            <a:r>
              <a:rPr lang="en-US" sz="1200" b="0" i="0" kern="1200" dirty="0">
                <a:solidFill>
                  <a:schemeClr val="tx1"/>
                </a:solidFill>
                <a:effectLst/>
                <a:latin typeface="+mn-lt"/>
                <a:ea typeface="+mn-ea"/>
                <a:cs typeface="+mn-cs"/>
              </a:rPr>
              <a:t>Webpack can be stored on the static web server, data is submitted to the Azure Function endpoint and saved in the database</a:t>
            </a:r>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8</a:t>
            </a:fld>
            <a:endParaRPr lang="en-US" dirty="0"/>
          </a:p>
        </p:txBody>
      </p:sp>
    </p:spTree>
    <p:extLst>
      <p:ext uri="{BB962C8B-B14F-4D97-AF65-F5344CB8AC3E}">
        <p14:creationId xmlns:p14="http://schemas.microsoft.com/office/powerpoint/2010/main" val="168317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pPr marL="171450" indent="-171450">
              <a:buFont typeface="Arial" charset="0"/>
              <a:buChar char="•"/>
            </a:pPr>
            <a:r>
              <a:rPr lang="en-US" sz="1200" b="0" i="0" kern="1200" dirty="0">
                <a:solidFill>
                  <a:schemeClr val="tx1"/>
                </a:solidFill>
                <a:effectLst/>
                <a:latin typeface="+mn-lt"/>
                <a:ea typeface="+mn-ea"/>
                <a:cs typeface="+mn-cs"/>
              </a:rPr>
              <a:t>https://www.troyhunt.com/azure-functions-in-practice/</a:t>
            </a:r>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9</a:t>
            </a:fld>
            <a:endParaRPr lang="en-US" dirty="0"/>
          </a:p>
        </p:txBody>
      </p:sp>
    </p:spTree>
    <p:extLst>
      <p:ext uri="{BB962C8B-B14F-4D97-AF65-F5344CB8AC3E}">
        <p14:creationId xmlns:p14="http://schemas.microsoft.com/office/powerpoint/2010/main" val="1566622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22735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7/4/17</a:t>
            </a:fld>
            <a:endParaRPr lang="en-US" dirty="0">
              <a:solidFill>
                <a:prstClr val="black">
                  <a:tint val="75000"/>
                </a:prstClr>
              </a:solidFill>
              <a:latin typeface="Segoe U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7" name="Slide Number Placeholder 6"/>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2713027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7/4/17</a:t>
            </a:fld>
            <a:endParaRPr lang="en-US" dirty="0">
              <a:solidFill>
                <a:prstClr val="black">
                  <a:tint val="75000"/>
                </a:prstClr>
              </a:solidFill>
              <a:latin typeface="Segoe UI"/>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9" name="Slide Number Placeholder 8"/>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163698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7/4/17</a:t>
            </a:fld>
            <a:endParaRPr lang="en-US" dirty="0">
              <a:solidFill>
                <a:prstClr val="black">
                  <a:tint val="75000"/>
                </a:prstClr>
              </a:solidFill>
              <a:latin typeface="Segoe U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5" name="Slide Number Placeholder 4"/>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2222037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7/4/17</a:t>
            </a:fld>
            <a:endParaRPr lang="en-US" dirty="0">
              <a:solidFill>
                <a:prstClr val="black">
                  <a:tint val="75000"/>
                </a:prstClr>
              </a:solidFill>
              <a:latin typeface="Segoe UI"/>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4" name="Slide Number Placeholder 3"/>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1029638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7/4/17</a:t>
            </a:fld>
            <a:endParaRPr lang="en-US" dirty="0">
              <a:solidFill>
                <a:prstClr val="black">
                  <a:tint val="75000"/>
                </a:prstClr>
              </a:solidFill>
              <a:latin typeface="Segoe U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7" name="Slide Number Placeholder 6"/>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11836449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7/4/17</a:t>
            </a:fld>
            <a:endParaRPr lang="en-US" dirty="0">
              <a:solidFill>
                <a:prstClr val="black">
                  <a:tint val="75000"/>
                </a:prstClr>
              </a:solidFill>
              <a:latin typeface="Segoe U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7" name="Slide Number Placeholder 6"/>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35220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7/4/17</a:t>
            </a:fld>
            <a:endParaRPr lang="en-US" dirty="0">
              <a:solidFill>
                <a:prstClr val="black">
                  <a:tint val="75000"/>
                </a:prstClr>
              </a:solidFill>
              <a:latin typeface="Segoe U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6" name="Slide Number Placeholder 5"/>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320435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7/4/17</a:t>
            </a:fld>
            <a:endParaRPr lang="en-US" dirty="0">
              <a:solidFill>
                <a:prstClr val="black">
                  <a:tint val="75000"/>
                </a:prstClr>
              </a:solidFill>
              <a:latin typeface="Segoe U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6" name="Slide Number Placeholder 5"/>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3462373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l">
              <a:buNone/>
              <a:defRPr sz="4000">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7/4/17</a:t>
            </a:fld>
            <a:endParaRPr lang="en-US" dirty="0">
              <a:solidFill>
                <a:prstClr val="black">
                  <a:tint val="75000"/>
                </a:prstClr>
              </a:solidFill>
              <a:latin typeface="Segoe U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6" name="Slide Number Placeholder 5"/>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7782523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 typeface="Wingdings" charset="2"/>
              <a:buChar char="§"/>
              <a:defRPr/>
            </a:lvl1pPr>
            <a:lvl2pPr marL="685800" indent="-228600">
              <a:buFont typeface="Wingdings" charset="2"/>
              <a:buChar char="§"/>
              <a:defRPr/>
            </a:lvl2pPr>
            <a:lvl3pPr marL="1143000" indent="-228600">
              <a:buFont typeface="Wingdings" charset="2"/>
              <a:buChar char="§"/>
              <a:defRPr/>
            </a:lvl3pPr>
            <a:lvl4pPr marL="1600200" indent="-228600">
              <a:buFont typeface="Wingdings" charset="2"/>
              <a:buChar char="§"/>
              <a:defRPr/>
            </a:lvl4pPr>
            <a:lvl5pPr marL="2057400" indent="-228600">
              <a:buFont typeface="Wingdings"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7/4/17</a:t>
            </a:fld>
            <a:endParaRPr lang="en-US" dirty="0">
              <a:solidFill>
                <a:prstClr val="black">
                  <a:tint val="75000"/>
                </a:prstClr>
              </a:solidFill>
              <a:latin typeface="Segoe U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6" name="Slide Number Placeholder 5"/>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1968540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l">
              <a:buNone/>
              <a:defRPr sz="4000">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7/4/17</a:t>
            </a:fld>
            <a:endParaRPr lang="en-US" dirty="0">
              <a:solidFill>
                <a:prstClr val="black">
                  <a:tint val="75000"/>
                </a:prstClr>
              </a:solidFill>
              <a:latin typeface="Segoe U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6" name="Slide Number Placeholder 5"/>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1459744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solidFill>
                  <a:prstClr val="white"/>
                </a:solidFill>
                <a:latin typeface="Segoe UI"/>
              </a:rPr>
              <a:pPr/>
              <a:t>7/4/17</a:t>
            </a:fld>
            <a:endParaRPr lang="en-US" dirty="0">
              <a:solidFill>
                <a:prstClr val="white"/>
              </a:solidFill>
              <a:latin typeface="Segoe UI"/>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solidFill>
                <a:prstClr val="white"/>
              </a:solidFill>
              <a:latin typeface="Segoe UI"/>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solidFill>
                  <a:prstClr val="white"/>
                </a:solidFill>
                <a:latin typeface="Segoe UI"/>
              </a:rPr>
              <a:pPr/>
              <a:t>‹#›</a:t>
            </a:fld>
            <a:endParaRPr lang="en-US" dirty="0">
              <a:solidFill>
                <a:prstClr val="white"/>
              </a:solidFill>
              <a:latin typeface="Segoe UI"/>
            </a:endParaRPr>
          </a:p>
        </p:txBody>
      </p:sp>
    </p:spTree>
    <p:extLst>
      <p:ext uri="{BB962C8B-B14F-4D97-AF65-F5344CB8AC3E}">
        <p14:creationId xmlns:p14="http://schemas.microsoft.com/office/powerpoint/2010/main" val="13314636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29996892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ockqu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7/4/17</a:t>
            </a:fld>
            <a:endParaRPr lang="en-US" dirty="0">
              <a:solidFill>
                <a:prstClr val="black">
                  <a:tint val="75000"/>
                </a:prstClr>
              </a:solidFill>
              <a:latin typeface="Segoe U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5" name="Slide Number Placeholder 4"/>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
        <p:nvSpPr>
          <p:cNvPr id="6" name="Rectangle 5"/>
          <p:cNvSpPr/>
          <p:nvPr userDrawn="1"/>
        </p:nvSpPr>
        <p:spPr>
          <a:xfrm>
            <a:off x="0" y="2159060"/>
            <a:ext cx="1384300" cy="2451040"/>
          </a:xfrm>
          <a:prstGeom prst="rect">
            <a:avLst/>
          </a:prstGeom>
          <a:solidFill>
            <a:srgbClr val="0070C0"/>
          </a:solidFill>
          <a:ln w="9525" cap="flat" cmpd="sng" algn="ctr">
            <a:noFill/>
            <a:prstDash val="solid"/>
          </a:ln>
          <a:effectLst/>
        </p:spPr>
        <p:txBody>
          <a:bodyPr rtlCol="0" anchor="ctr"/>
          <a:lstStyle/>
          <a:p>
            <a:pPr>
              <a:buFont typeface="Arial" panose="020B0604020202020204" pitchFamily="34" charset="0"/>
              <a:buNone/>
              <a:defRPr/>
            </a:pPr>
            <a:endParaRPr lang="en-US" sz="1200" kern="0" dirty="0">
              <a:solidFill>
                <a:prstClr val="white"/>
              </a:solidFill>
              <a:latin typeface="Segoe UI"/>
            </a:endParaRPr>
          </a:p>
        </p:txBody>
      </p:sp>
      <p:sp>
        <p:nvSpPr>
          <p:cNvPr id="7" name="Rectangle 6"/>
          <p:cNvSpPr/>
          <p:nvPr userDrawn="1"/>
        </p:nvSpPr>
        <p:spPr>
          <a:xfrm>
            <a:off x="1384300" y="2159060"/>
            <a:ext cx="9423400" cy="2451040"/>
          </a:xfrm>
          <a:prstGeom prst="rect">
            <a:avLst/>
          </a:prstGeom>
          <a:solidFill>
            <a:srgbClr val="0070C0"/>
          </a:solidFill>
          <a:ln w="9525" cap="flat" cmpd="sng" algn="ctr">
            <a:noFill/>
            <a:prstDash val="solid"/>
          </a:ln>
          <a:effectLst/>
        </p:spPr>
        <p:txBody>
          <a:bodyPr rtlCol="0" anchor="ctr"/>
          <a:lstStyle/>
          <a:p>
            <a:pPr algn="ctr">
              <a:buFont typeface="Arial" panose="020B0604020202020204" pitchFamily="34" charset="0"/>
              <a:buNone/>
              <a:defRPr/>
            </a:pPr>
            <a:endParaRPr lang="en-US" sz="3600" i="1" kern="0" dirty="0">
              <a:solidFill>
                <a:prstClr val="white"/>
              </a:solidFill>
              <a:latin typeface="Segoe UI"/>
            </a:endParaRPr>
          </a:p>
        </p:txBody>
      </p:sp>
      <p:sp>
        <p:nvSpPr>
          <p:cNvPr id="8" name="Rectangle 7"/>
          <p:cNvSpPr/>
          <p:nvPr userDrawn="1"/>
        </p:nvSpPr>
        <p:spPr>
          <a:xfrm>
            <a:off x="10807700" y="2159059"/>
            <a:ext cx="1384300" cy="2451041"/>
          </a:xfrm>
          <a:prstGeom prst="rect">
            <a:avLst/>
          </a:prstGeom>
          <a:solidFill>
            <a:srgbClr val="0070C0"/>
          </a:solidFill>
          <a:ln w="9525" cap="flat" cmpd="sng" algn="ctr">
            <a:noFill/>
            <a:prstDash val="solid"/>
          </a:ln>
          <a:effectLst/>
        </p:spPr>
        <p:txBody>
          <a:bodyPr rtlCol="0" anchor="ctr"/>
          <a:lstStyle/>
          <a:p>
            <a:pPr>
              <a:buFont typeface="Arial" panose="020B0604020202020204" pitchFamily="34" charset="0"/>
              <a:buNone/>
              <a:defRPr/>
            </a:pPr>
            <a:endParaRPr lang="en-US" sz="1200" kern="0" dirty="0">
              <a:solidFill>
                <a:prstClr val="white"/>
              </a:solidFill>
              <a:latin typeface="Segoe UI"/>
            </a:endParaRPr>
          </a:p>
        </p:txBody>
      </p:sp>
      <p:sp>
        <p:nvSpPr>
          <p:cNvPr id="9" name="Content Placeholder 2"/>
          <p:cNvSpPr>
            <a:spLocks noGrp="1"/>
          </p:cNvSpPr>
          <p:nvPr>
            <p:ph sz="half" idx="1"/>
          </p:nvPr>
        </p:nvSpPr>
        <p:spPr>
          <a:xfrm>
            <a:off x="1384300" y="2159059"/>
            <a:ext cx="9423400" cy="2451041"/>
          </a:xfrm>
        </p:spPr>
        <p:txBody>
          <a:bodyPr anchor="ctr"/>
          <a:lstStyle>
            <a:lvl1pPr marL="0" indent="0" algn="ctr">
              <a:buNone/>
              <a:defRPr i="1">
                <a:solidFill>
                  <a:schemeClr val="bg1"/>
                </a:solidFill>
              </a:defRPr>
            </a:lvl1pPr>
            <a:lvl2pPr marL="457200" indent="0" algn="ctr">
              <a:buNone/>
              <a:defRPr i="1">
                <a:solidFill>
                  <a:schemeClr val="bg1"/>
                </a:solidFill>
              </a:defRPr>
            </a:lvl2pPr>
            <a:lvl3pPr marL="914400" indent="0" algn="ctr">
              <a:buNone/>
              <a:defRPr i="1">
                <a:solidFill>
                  <a:schemeClr val="bg1"/>
                </a:solidFill>
              </a:defRPr>
            </a:lvl3pPr>
            <a:lvl4pPr marL="1371600" indent="0" algn="ctr">
              <a:buNone/>
              <a:defRPr i="1">
                <a:solidFill>
                  <a:schemeClr val="bg1"/>
                </a:solidFill>
              </a:defRPr>
            </a:lvl4pPr>
            <a:lvl5pPr marL="1828800" indent="0" algn="ctr">
              <a:buNone/>
              <a:defRPr i="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14768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ic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3" name="Date Placeholder 2"/>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7/4/17</a:t>
            </a:fld>
            <a:endParaRPr lang="en-US" dirty="0">
              <a:solidFill>
                <a:prstClr val="black">
                  <a:tint val="75000"/>
                </a:prstClr>
              </a:solidFill>
              <a:latin typeface="Segoe U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5" name="Slide Number Placeholder 4"/>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
        <p:nvSpPr>
          <p:cNvPr id="6" name="Rectangle 5"/>
          <p:cNvSpPr/>
          <p:nvPr userDrawn="1"/>
        </p:nvSpPr>
        <p:spPr>
          <a:xfrm>
            <a:off x="0" y="2159060"/>
            <a:ext cx="1384300" cy="3060640"/>
          </a:xfrm>
          <a:prstGeom prst="rect">
            <a:avLst/>
          </a:prstGeom>
          <a:solidFill>
            <a:srgbClr val="0070C0"/>
          </a:solidFill>
          <a:ln w="9525" cap="flat" cmpd="sng" algn="ctr">
            <a:noFill/>
            <a:prstDash val="solid"/>
          </a:ln>
          <a:effectLst/>
        </p:spPr>
        <p:txBody>
          <a:bodyPr rtlCol="0" anchor="ctr"/>
          <a:lstStyle/>
          <a:p>
            <a:pPr>
              <a:buFont typeface="Arial" panose="020B0604020202020204" pitchFamily="34" charset="0"/>
              <a:buNone/>
              <a:defRPr/>
            </a:pPr>
            <a:endParaRPr lang="en-US" sz="1200" kern="0" dirty="0">
              <a:solidFill>
                <a:prstClr val="white"/>
              </a:solidFill>
              <a:latin typeface="Segoe UI"/>
            </a:endParaRPr>
          </a:p>
        </p:txBody>
      </p:sp>
      <p:sp>
        <p:nvSpPr>
          <p:cNvPr id="7" name="Rectangle 6"/>
          <p:cNvSpPr/>
          <p:nvPr userDrawn="1"/>
        </p:nvSpPr>
        <p:spPr>
          <a:xfrm>
            <a:off x="1384300" y="2159060"/>
            <a:ext cx="9423400" cy="3060640"/>
          </a:xfrm>
          <a:prstGeom prst="rect">
            <a:avLst/>
          </a:prstGeom>
          <a:solidFill>
            <a:srgbClr val="0070C0"/>
          </a:solidFill>
          <a:ln w="9525" cap="flat" cmpd="sng" algn="ctr">
            <a:noFill/>
            <a:prstDash val="solid"/>
          </a:ln>
          <a:effectLst/>
        </p:spPr>
        <p:txBody>
          <a:bodyPr rtlCol="0" anchor="ctr"/>
          <a:lstStyle/>
          <a:p>
            <a:pPr algn="ctr">
              <a:buFont typeface="Arial" panose="020B0604020202020204" pitchFamily="34" charset="0"/>
              <a:buNone/>
              <a:defRPr/>
            </a:pPr>
            <a:endParaRPr lang="en-US" sz="3600" i="1" kern="0" dirty="0">
              <a:solidFill>
                <a:prstClr val="white"/>
              </a:solidFill>
              <a:latin typeface="Segoe UI"/>
            </a:endParaRPr>
          </a:p>
        </p:txBody>
      </p:sp>
      <p:sp>
        <p:nvSpPr>
          <p:cNvPr id="8" name="Rectangle 7"/>
          <p:cNvSpPr/>
          <p:nvPr userDrawn="1"/>
        </p:nvSpPr>
        <p:spPr>
          <a:xfrm>
            <a:off x="10807700" y="2159059"/>
            <a:ext cx="1384300" cy="3060641"/>
          </a:xfrm>
          <a:prstGeom prst="rect">
            <a:avLst/>
          </a:prstGeom>
          <a:solidFill>
            <a:srgbClr val="0070C0"/>
          </a:solidFill>
          <a:ln w="9525" cap="flat" cmpd="sng" algn="ctr">
            <a:noFill/>
            <a:prstDash val="solid"/>
          </a:ln>
          <a:effectLst/>
        </p:spPr>
        <p:txBody>
          <a:bodyPr rtlCol="0" anchor="ctr"/>
          <a:lstStyle/>
          <a:p>
            <a:pPr>
              <a:buFont typeface="Arial" panose="020B0604020202020204" pitchFamily="34" charset="0"/>
              <a:buNone/>
              <a:defRPr/>
            </a:pPr>
            <a:endParaRPr lang="en-US" sz="1200" kern="0" dirty="0">
              <a:solidFill>
                <a:prstClr val="white"/>
              </a:solidFill>
              <a:latin typeface="Segoe UI"/>
            </a:endParaRPr>
          </a:p>
        </p:txBody>
      </p:sp>
      <p:sp>
        <p:nvSpPr>
          <p:cNvPr id="9" name="Content Placeholder 2"/>
          <p:cNvSpPr>
            <a:spLocks noGrp="1"/>
          </p:cNvSpPr>
          <p:nvPr>
            <p:ph sz="half" idx="1"/>
          </p:nvPr>
        </p:nvSpPr>
        <p:spPr>
          <a:xfrm>
            <a:off x="1384300" y="2159059"/>
            <a:ext cx="9423400" cy="3060641"/>
          </a:xfrm>
        </p:spPr>
        <p:txBody>
          <a:bodyPr anchor="ctr"/>
          <a:lstStyle>
            <a:lvl1pPr marL="0" indent="0" algn="l">
              <a:buNone/>
              <a:defRPr i="0">
                <a:solidFill>
                  <a:schemeClr val="bg1"/>
                </a:solidFill>
              </a:defRPr>
            </a:lvl1pPr>
            <a:lvl2pPr marL="457200" indent="0" algn="l">
              <a:buNone/>
              <a:defRPr i="0">
                <a:solidFill>
                  <a:schemeClr val="bg1"/>
                </a:solidFill>
              </a:defRPr>
            </a:lvl2pPr>
            <a:lvl3pPr marL="914400" indent="0" algn="l">
              <a:buNone/>
              <a:defRPr i="0">
                <a:solidFill>
                  <a:schemeClr val="bg1"/>
                </a:solidFill>
              </a:defRPr>
            </a:lvl3pPr>
            <a:lvl4pPr marL="1371600" indent="0" algn="l">
              <a:buNone/>
              <a:defRPr i="0">
                <a:solidFill>
                  <a:schemeClr val="bg1"/>
                </a:solidFill>
              </a:defRPr>
            </a:lvl4pPr>
            <a:lvl5pPr marL="1828800" indent="0" algn="l">
              <a:buNone/>
              <a:defRPr i="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00787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rgbClr val="002060"/>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26500933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marL="228600" indent="-228600">
              <a:buFont typeface="Wingdings" charset="2"/>
              <a:buChar char="§"/>
              <a:defRPr sz="2400">
                <a:solidFill>
                  <a:schemeClr val="bg1"/>
                </a:solidFill>
              </a:defRPr>
            </a:lvl1pPr>
            <a:lvl2pPr marL="685800" indent="-228600">
              <a:buFont typeface="Wingdings" charset="2"/>
              <a:buChar char="§"/>
              <a:defRPr sz="2000">
                <a:solidFill>
                  <a:schemeClr val="bg1"/>
                </a:solidFill>
              </a:defRPr>
            </a:lvl2pPr>
            <a:lvl3pPr marL="1143000" indent="-228600">
              <a:buFont typeface="Wingdings" charset="2"/>
              <a:buChar char="§"/>
              <a:defRPr sz="1800">
                <a:solidFill>
                  <a:schemeClr val="bg1"/>
                </a:solidFill>
              </a:defRPr>
            </a:lvl3pPr>
            <a:lvl4pPr marL="1600200" indent="-228600">
              <a:buFont typeface="Wingdings" charset="2"/>
              <a:buChar char="§"/>
              <a:defRPr sz="1600">
                <a:solidFill>
                  <a:schemeClr val="bg1"/>
                </a:solidFill>
              </a:defRPr>
            </a:lvl4pPr>
            <a:lvl5pPr marL="2057400" indent="-228600">
              <a:buFont typeface="Wingdings" charset="2"/>
              <a:buChar cha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3550224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marL="228600" indent="-228600">
              <a:buFont typeface="Wingdings" charset="2"/>
              <a:buChar char="§"/>
              <a:defRPr/>
            </a:lvl1pPr>
            <a:lvl2pPr marL="685800" indent="-228600">
              <a:buFont typeface="Wingdings" charset="2"/>
              <a:buChar char="§"/>
              <a:defRPr/>
            </a:lvl2pPr>
            <a:lvl3pPr marL="1143000" indent="-228600">
              <a:buFont typeface="Wingdings" charset="2"/>
              <a:buChar char="§"/>
              <a:defRPr/>
            </a:lvl3pPr>
            <a:lvl4pPr marL="1600200" indent="-228600">
              <a:buFont typeface="Wingdings" charset="2"/>
              <a:buChar char="§"/>
              <a:defRPr/>
            </a:lvl4pPr>
            <a:lvl5pPr marL="2057400" indent="-228600">
              <a:buFont typeface="Wingdings"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marL="228600" indent="-228600">
              <a:buFont typeface="Wingdings" charset="2"/>
              <a:buChar char="§"/>
              <a:defRPr/>
            </a:lvl1pPr>
            <a:lvl2pPr marL="685800" indent="-228600">
              <a:buFont typeface="Wingdings" charset="2"/>
              <a:buChar char="§"/>
              <a:defRPr/>
            </a:lvl2pPr>
            <a:lvl3pPr marL="1143000" indent="-228600">
              <a:buFont typeface="Wingdings" charset="2"/>
              <a:buChar char="§"/>
              <a:defRPr/>
            </a:lvl3pPr>
            <a:lvl4pPr marL="1600200" indent="-228600">
              <a:buFont typeface="Wingdings" charset="2"/>
              <a:buChar char="§"/>
              <a:defRPr/>
            </a:lvl4pPr>
            <a:lvl5pPr marL="2057400" indent="-228600">
              <a:buFont typeface="Wingdings"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7/4/17</a:t>
            </a:fld>
            <a:endParaRPr lang="en-US" dirty="0">
              <a:solidFill>
                <a:prstClr val="black">
                  <a:tint val="75000"/>
                </a:prstClr>
              </a:solidFill>
              <a:latin typeface="Segoe U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7" name="Slide Number Placeholder 6"/>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34019663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lvl1pPr marL="228600" indent="-228600">
              <a:buFont typeface="Wingdings" charset="2"/>
              <a:buChar char="§"/>
              <a:defRPr/>
            </a:lvl1pPr>
            <a:lvl2pPr marL="685800" indent="-228600">
              <a:buFont typeface="Wingdings" charset="2"/>
              <a:buChar char="§"/>
              <a:defRPr/>
            </a:lvl2pPr>
            <a:lvl3pPr marL="1143000" indent="-228600">
              <a:buFont typeface="Wingdings" charset="2"/>
              <a:buChar char="§"/>
              <a:defRPr/>
            </a:lvl3pPr>
            <a:lvl4pPr marL="1600200" indent="-228600">
              <a:buFont typeface="Wingdings" charset="2"/>
              <a:buChar char="§"/>
              <a:defRPr/>
            </a:lvl4pPr>
            <a:lvl5pPr marL="2057400" indent="-228600">
              <a:buFont typeface="Wingdings"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lvl1pPr marL="228600" indent="-228600">
              <a:buFont typeface="Wingdings" charset="2"/>
              <a:buChar char="§"/>
              <a:defRPr/>
            </a:lvl1pPr>
            <a:lvl2pPr marL="685800" indent="-228600">
              <a:buFont typeface="Wingdings" charset="2"/>
              <a:buChar char="§"/>
              <a:defRPr/>
            </a:lvl2pPr>
            <a:lvl3pPr marL="1143000" indent="-228600">
              <a:buFont typeface="Wingdings" charset="2"/>
              <a:buChar char="§"/>
              <a:defRPr/>
            </a:lvl3pPr>
            <a:lvl4pPr marL="1600200" indent="-228600">
              <a:buFont typeface="Wingdings" charset="2"/>
              <a:buChar char="§"/>
              <a:defRPr/>
            </a:lvl4pPr>
            <a:lvl5pPr marL="2057400" indent="-228600">
              <a:buFont typeface="Wingdings"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7/4/17</a:t>
            </a:fld>
            <a:endParaRPr lang="en-US" dirty="0">
              <a:solidFill>
                <a:prstClr val="black">
                  <a:tint val="75000"/>
                </a:prstClr>
              </a:solidFill>
              <a:latin typeface="Segoe UI"/>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9" name="Slide Number Placeholder 8"/>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20909369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7/4/17</a:t>
            </a:fld>
            <a:endParaRPr lang="en-US" dirty="0">
              <a:solidFill>
                <a:prstClr val="black">
                  <a:tint val="75000"/>
                </a:prstClr>
              </a:solidFill>
              <a:latin typeface="Segoe U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5" name="Slide Number Placeholder 4"/>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11970837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7/4/17</a:t>
            </a:fld>
            <a:endParaRPr lang="en-US" dirty="0">
              <a:solidFill>
                <a:prstClr val="black">
                  <a:tint val="75000"/>
                </a:prstClr>
              </a:solidFill>
              <a:latin typeface="Segoe UI"/>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4" name="Slide Number Placeholder 3"/>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3364399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7/4/17</a:t>
            </a:fld>
            <a:endParaRPr lang="en-US" dirty="0">
              <a:solidFill>
                <a:prstClr val="black">
                  <a:tint val="75000"/>
                </a:prstClr>
              </a:solidFill>
              <a:latin typeface="Segoe U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6" name="Slide Number Placeholder 5"/>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38960458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marL="228600" indent="-228600">
              <a:buFont typeface="Wingdings" charset="2"/>
              <a:buChar char="§"/>
              <a:defRPr sz="3200"/>
            </a:lvl1pPr>
            <a:lvl2pPr marL="685800" indent="-228600">
              <a:buFont typeface="Wingdings" charset="2"/>
              <a:buChar char="§"/>
              <a:defRPr sz="2800"/>
            </a:lvl2pPr>
            <a:lvl3pPr marL="1143000" indent="-228600">
              <a:buFont typeface="Wingdings" charset="2"/>
              <a:buChar char="§"/>
              <a:defRPr sz="2400"/>
            </a:lvl3pPr>
            <a:lvl4pPr marL="1600200" indent="-228600">
              <a:buFont typeface="Wingdings" charset="2"/>
              <a:buChar char="§"/>
              <a:defRPr sz="2000"/>
            </a:lvl4pPr>
            <a:lvl5pPr marL="2057400" indent="-228600">
              <a:buFont typeface="Wingdings" charset="2"/>
              <a:buChar cha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7/4/17</a:t>
            </a:fld>
            <a:endParaRPr lang="en-US" dirty="0">
              <a:solidFill>
                <a:prstClr val="black">
                  <a:tint val="75000"/>
                </a:prstClr>
              </a:solidFill>
              <a:latin typeface="Segoe U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7" name="Slide Number Placeholder 6"/>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30996409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7/4/17</a:t>
            </a:fld>
            <a:endParaRPr lang="en-US" dirty="0">
              <a:solidFill>
                <a:prstClr val="black">
                  <a:tint val="75000"/>
                </a:prstClr>
              </a:solidFill>
              <a:latin typeface="Segoe U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7" name="Slide Number Placeholder 6"/>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1628057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1pPr marL="228600" indent="-228600">
              <a:buFont typeface="Wingdings" charset="2"/>
              <a:buChar char="§"/>
              <a:defRPr/>
            </a:lvl1pPr>
            <a:lvl2pPr marL="685800" indent="-228600">
              <a:buFont typeface="Wingdings" charset="2"/>
              <a:buChar char="§"/>
              <a:defRPr/>
            </a:lvl2pPr>
            <a:lvl3pPr marL="1143000" indent="-228600">
              <a:buFont typeface="Wingdings" charset="2"/>
              <a:buChar char="§"/>
              <a:defRPr/>
            </a:lvl3pPr>
            <a:lvl4pPr marL="1600200" indent="-228600">
              <a:buFont typeface="Wingdings" charset="2"/>
              <a:buChar char="§"/>
              <a:defRPr/>
            </a:lvl4pPr>
            <a:lvl5pPr marL="2057400" indent="-228600">
              <a:buFont typeface="Wingdings"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7/4/17</a:t>
            </a:fld>
            <a:endParaRPr lang="en-US" dirty="0">
              <a:solidFill>
                <a:prstClr val="black">
                  <a:tint val="75000"/>
                </a:prstClr>
              </a:solidFill>
              <a:latin typeface="Segoe U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6" name="Slide Number Placeholder 5"/>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3956895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marL="228600" indent="-228600">
              <a:buFont typeface="Wingdings" charset="2"/>
              <a:buChar char="§"/>
              <a:defRPr/>
            </a:lvl1pPr>
            <a:lvl2pPr marL="685800" indent="-228600">
              <a:buFont typeface="Wingdings" charset="2"/>
              <a:buChar char="§"/>
              <a:defRPr/>
            </a:lvl2pPr>
            <a:lvl3pPr marL="1143000" indent="-228600">
              <a:buFont typeface="Wingdings" charset="2"/>
              <a:buChar char="§"/>
              <a:defRPr/>
            </a:lvl3pPr>
            <a:lvl4pPr marL="1600200" indent="-228600">
              <a:buFont typeface="Wingdings" charset="2"/>
              <a:buChar char="§"/>
              <a:defRPr/>
            </a:lvl4pPr>
            <a:lvl5pPr marL="2057400" indent="-228600">
              <a:buFont typeface="Wingdings" charset="2"/>
              <a:buChar char="§"/>
              <a:defRPr/>
            </a:lvl5pPr>
          </a:lstStyle>
          <a:p>
            <a:pPr lvl="0"/>
            <a:r>
              <a:rPr lang="en-US"/>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7/4/17</a:t>
            </a:fld>
            <a:endParaRPr lang="en-US" dirty="0">
              <a:solidFill>
                <a:prstClr val="black">
                  <a:tint val="75000"/>
                </a:prstClr>
              </a:solidFill>
              <a:latin typeface="Segoe U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6" name="Slide Number Placeholder 5"/>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28186281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950033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rgbClr val="002060"/>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275102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solidFill>
                  <a:prstClr val="white"/>
                </a:solidFill>
                <a:latin typeface="Segoe UI"/>
              </a:rPr>
              <a:pPr/>
              <a:t>7/4/17</a:t>
            </a:fld>
            <a:endParaRPr lang="en-US" dirty="0">
              <a:solidFill>
                <a:prstClr val="white"/>
              </a:solidFill>
              <a:latin typeface="Segoe UI"/>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solidFill>
                <a:prstClr val="white"/>
              </a:solidFill>
              <a:latin typeface="Segoe UI"/>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solidFill>
                  <a:prstClr val="white"/>
                </a:solidFill>
                <a:latin typeface="Segoe UI"/>
              </a:rPr>
              <a:pPr/>
              <a:t>‹#›</a:t>
            </a:fld>
            <a:endParaRPr lang="en-US" dirty="0">
              <a:solidFill>
                <a:prstClr val="white"/>
              </a:solidFill>
              <a:latin typeface="Segoe UI"/>
            </a:endParaRPr>
          </a:p>
        </p:txBody>
      </p:sp>
    </p:spTree>
    <p:extLst>
      <p:ext uri="{BB962C8B-B14F-4D97-AF65-F5344CB8AC3E}">
        <p14:creationId xmlns:p14="http://schemas.microsoft.com/office/powerpoint/2010/main" val="2514335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286339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ockqu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7/4/17</a:t>
            </a:fld>
            <a:endParaRPr lang="en-US" dirty="0">
              <a:solidFill>
                <a:prstClr val="black">
                  <a:tint val="75000"/>
                </a:prstClr>
              </a:solidFill>
              <a:latin typeface="Segoe U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5" name="Slide Number Placeholder 4"/>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
        <p:nvSpPr>
          <p:cNvPr id="6" name="Rectangle 5"/>
          <p:cNvSpPr/>
          <p:nvPr userDrawn="1"/>
        </p:nvSpPr>
        <p:spPr>
          <a:xfrm>
            <a:off x="0" y="2159060"/>
            <a:ext cx="1384300" cy="2451040"/>
          </a:xfrm>
          <a:prstGeom prst="rect">
            <a:avLst/>
          </a:prstGeom>
          <a:solidFill>
            <a:srgbClr val="0070C0"/>
          </a:solidFill>
          <a:ln w="9525" cap="flat" cmpd="sng" algn="ctr">
            <a:noFill/>
            <a:prstDash val="solid"/>
          </a:ln>
          <a:effectLst/>
        </p:spPr>
        <p:txBody>
          <a:bodyPr rtlCol="0" anchor="ctr"/>
          <a:lstStyle/>
          <a:p>
            <a:pPr>
              <a:buFont typeface="Arial" panose="020B0604020202020204" pitchFamily="34" charset="0"/>
              <a:buNone/>
              <a:defRPr/>
            </a:pPr>
            <a:endParaRPr lang="en-US" sz="1200" kern="0" dirty="0">
              <a:solidFill>
                <a:prstClr val="white"/>
              </a:solidFill>
              <a:latin typeface="Segoe UI"/>
            </a:endParaRPr>
          </a:p>
        </p:txBody>
      </p:sp>
      <p:sp>
        <p:nvSpPr>
          <p:cNvPr id="7" name="Rectangle 6"/>
          <p:cNvSpPr/>
          <p:nvPr userDrawn="1"/>
        </p:nvSpPr>
        <p:spPr>
          <a:xfrm>
            <a:off x="1384300" y="2159060"/>
            <a:ext cx="9423400" cy="2451040"/>
          </a:xfrm>
          <a:prstGeom prst="rect">
            <a:avLst/>
          </a:prstGeom>
          <a:solidFill>
            <a:srgbClr val="0070C0"/>
          </a:solidFill>
          <a:ln w="9525" cap="flat" cmpd="sng" algn="ctr">
            <a:noFill/>
            <a:prstDash val="solid"/>
          </a:ln>
          <a:effectLst/>
        </p:spPr>
        <p:txBody>
          <a:bodyPr rtlCol="0" anchor="ctr"/>
          <a:lstStyle/>
          <a:p>
            <a:pPr algn="ctr">
              <a:buFont typeface="Arial" panose="020B0604020202020204" pitchFamily="34" charset="0"/>
              <a:buNone/>
              <a:defRPr/>
            </a:pPr>
            <a:endParaRPr lang="en-US" sz="3600" i="1" kern="0" dirty="0">
              <a:solidFill>
                <a:prstClr val="white"/>
              </a:solidFill>
              <a:latin typeface="Segoe UI"/>
            </a:endParaRPr>
          </a:p>
        </p:txBody>
      </p:sp>
      <p:sp>
        <p:nvSpPr>
          <p:cNvPr id="8" name="Rectangle 7"/>
          <p:cNvSpPr/>
          <p:nvPr userDrawn="1"/>
        </p:nvSpPr>
        <p:spPr>
          <a:xfrm>
            <a:off x="10807700" y="2159059"/>
            <a:ext cx="1384300" cy="2451041"/>
          </a:xfrm>
          <a:prstGeom prst="rect">
            <a:avLst/>
          </a:prstGeom>
          <a:solidFill>
            <a:srgbClr val="0070C0"/>
          </a:solidFill>
          <a:ln w="9525" cap="flat" cmpd="sng" algn="ctr">
            <a:noFill/>
            <a:prstDash val="solid"/>
          </a:ln>
          <a:effectLst/>
        </p:spPr>
        <p:txBody>
          <a:bodyPr rtlCol="0" anchor="ctr"/>
          <a:lstStyle/>
          <a:p>
            <a:pPr>
              <a:buFont typeface="Arial" panose="020B0604020202020204" pitchFamily="34" charset="0"/>
              <a:buNone/>
              <a:defRPr/>
            </a:pPr>
            <a:endParaRPr lang="en-US" sz="1200" kern="0" dirty="0">
              <a:solidFill>
                <a:prstClr val="white"/>
              </a:solidFill>
              <a:latin typeface="Segoe UI"/>
            </a:endParaRPr>
          </a:p>
        </p:txBody>
      </p:sp>
      <p:sp>
        <p:nvSpPr>
          <p:cNvPr id="9" name="Content Placeholder 2"/>
          <p:cNvSpPr>
            <a:spLocks noGrp="1"/>
          </p:cNvSpPr>
          <p:nvPr>
            <p:ph sz="half" idx="1"/>
          </p:nvPr>
        </p:nvSpPr>
        <p:spPr>
          <a:xfrm>
            <a:off x="1384300" y="2159059"/>
            <a:ext cx="9423400" cy="2451041"/>
          </a:xfrm>
        </p:spPr>
        <p:txBody>
          <a:bodyPr anchor="ctr"/>
          <a:lstStyle>
            <a:lvl1pPr marL="0" indent="0" algn="ctr">
              <a:buNone/>
              <a:defRPr i="1">
                <a:solidFill>
                  <a:schemeClr val="bg1"/>
                </a:solidFill>
              </a:defRPr>
            </a:lvl1pPr>
            <a:lvl2pPr marL="457200" indent="0" algn="ctr">
              <a:buNone/>
              <a:defRPr i="1">
                <a:solidFill>
                  <a:schemeClr val="bg1"/>
                </a:solidFill>
              </a:defRPr>
            </a:lvl2pPr>
            <a:lvl3pPr marL="914400" indent="0" algn="ctr">
              <a:buNone/>
              <a:defRPr i="1">
                <a:solidFill>
                  <a:schemeClr val="bg1"/>
                </a:solidFill>
              </a:defRPr>
            </a:lvl3pPr>
            <a:lvl4pPr marL="1371600" indent="0" algn="ctr">
              <a:buNone/>
              <a:defRPr i="1">
                <a:solidFill>
                  <a:schemeClr val="bg1"/>
                </a:solidFill>
              </a:defRPr>
            </a:lvl4pPr>
            <a:lvl5pPr marL="1828800" indent="0" algn="ctr">
              <a:buNone/>
              <a:defRPr i="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5453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pic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3" name="Date Placeholder 2"/>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7/4/17</a:t>
            </a:fld>
            <a:endParaRPr lang="en-US" dirty="0">
              <a:solidFill>
                <a:prstClr val="black">
                  <a:tint val="75000"/>
                </a:prstClr>
              </a:solidFill>
              <a:latin typeface="Segoe U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5" name="Slide Number Placeholder 4"/>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
        <p:nvSpPr>
          <p:cNvPr id="6" name="Rectangle 5"/>
          <p:cNvSpPr/>
          <p:nvPr userDrawn="1"/>
        </p:nvSpPr>
        <p:spPr>
          <a:xfrm>
            <a:off x="0" y="2159060"/>
            <a:ext cx="1384300" cy="3060640"/>
          </a:xfrm>
          <a:prstGeom prst="rect">
            <a:avLst/>
          </a:prstGeom>
          <a:solidFill>
            <a:srgbClr val="0070C0"/>
          </a:solidFill>
          <a:ln w="9525" cap="flat" cmpd="sng" algn="ctr">
            <a:noFill/>
            <a:prstDash val="solid"/>
          </a:ln>
          <a:effectLst/>
        </p:spPr>
        <p:txBody>
          <a:bodyPr rtlCol="0" anchor="ctr"/>
          <a:lstStyle/>
          <a:p>
            <a:pPr>
              <a:buFont typeface="Arial" panose="020B0604020202020204" pitchFamily="34" charset="0"/>
              <a:buNone/>
              <a:defRPr/>
            </a:pPr>
            <a:endParaRPr lang="en-US" sz="1200" kern="0" dirty="0">
              <a:solidFill>
                <a:prstClr val="white"/>
              </a:solidFill>
              <a:latin typeface="Segoe UI"/>
            </a:endParaRPr>
          </a:p>
        </p:txBody>
      </p:sp>
      <p:sp>
        <p:nvSpPr>
          <p:cNvPr id="7" name="Rectangle 6"/>
          <p:cNvSpPr/>
          <p:nvPr userDrawn="1"/>
        </p:nvSpPr>
        <p:spPr>
          <a:xfrm>
            <a:off x="1384300" y="2159060"/>
            <a:ext cx="9423400" cy="3060640"/>
          </a:xfrm>
          <a:prstGeom prst="rect">
            <a:avLst/>
          </a:prstGeom>
          <a:solidFill>
            <a:srgbClr val="0070C0"/>
          </a:solidFill>
          <a:ln w="9525" cap="flat" cmpd="sng" algn="ctr">
            <a:noFill/>
            <a:prstDash val="solid"/>
          </a:ln>
          <a:effectLst/>
        </p:spPr>
        <p:txBody>
          <a:bodyPr rtlCol="0" anchor="ctr"/>
          <a:lstStyle/>
          <a:p>
            <a:pPr algn="ctr">
              <a:buFont typeface="Arial" panose="020B0604020202020204" pitchFamily="34" charset="0"/>
              <a:buNone/>
              <a:defRPr/>
            </a:pPr>
            <a:endParaRPr lang="en-US" sz="3600" i="1" kern="0" dirty="0">
              <a:solidFill>
                <a:prstClr val="white"/>
              </a:solidFill>
              <a:latin typeface="Segoe UI"/>
            </a:endParaRPr>
          </a:p>
        </p:txBody>
      </p:sp>
      <p:sp>
        <p:nvSpPr>
          <p:cNvPr id="8" name="Rectangle 7"/>
          <p:cNvSpPr/>
          <p:nvPr userDrawn="1"/>
        </p:nvSpPr>
        <p:spPr>
          <a:xfrm>
            <a:off x="10807700" y="2159059"/>
            <a:ext cx="1384300" cy="3060641"/>
          </a:xfrm>
          <a:prstGeom prst="rect">
            <a:avLst/>
          </a:prstGeom>
          <a:solidFill>
            <a:srgbClr val="0070C0"/>
          </a:solidFill>
          <a:ln w="9525" cap="flat" cmpd="sng" algn="ctr">
            <a:noFill/>
            <a:prstDash val="solid"/>
          </a:ln>
          <a:effectLst/>
        </p:spPr>
        <p:txBody>
          <a:bodyPr rtlCol="0" anchor="ctr"/>
          <a:lstStyle/>
          <a:p>
            <a:pPr>
              <a:buFont typeface="Arial" panose="020B0604020202020204" pitchFamily="34" charset="0"/>
              <a:buNone/>
              <a:defRPr/>
            </a:pPr>
            <a:endParaRPr lang="en-US" sz="1200" kern="0" dirty="0">
              <a:solidFill>
                <a:prstClr val="white"/>
              </a:solidFill>
              <a:latin typeface="Segoe UI"/>
            </a:endParaRPr>
          </a:p>
        </p:txBody>
      </p:sp>
      <p:sp>
        <p:nvSpPr>
          <p:cNvPr id="9" name="Content Placeholder 2"/>
          <p:cNvSpPr>
            <a:spLocks noGrp="1"/>
          </p:cNvSpPr>
          <p:nvPr>
            <p:ph sz="half" idx="1"/>
          </p:nvPr>
        </p:nvSpPr>
        <p:spPr>
          <a:xfrm>
            <a:off x="1384300" y="2159059"/>
            <a:ext cx="9423400" cy="3060641"/>
          </a:xfrm>
        </p:spPr>
        <p:txBody>
          <a:bodyPr anchor="ctr"/>
          <a:lstStyle>
            <a:lvl1pPr marL="0" indent="0" algn="l">
              <a:buNone/>
              <a:defRPr i="0">
                <a:solidFill>
                  <a:schemeClr val="bg1"/>
                </a:solidFill>
              </a:defRPr>
            </a:lvl1pPr>
            <a:lvl2pPr marL="457200" indent="0" algn="l">
              <a:buNone/>
              <a:defRPr i="0">
                <a:solidFill>
                  <a:schemeClr val="bg1"/>
                </a:solidFill>
              </a:defRPr>
            </a:lvl2pPr>
            <a:lvl3pPr marL="914400" indent="0" algn="l">
              <a:buNone/>
              <a:defRPr i="0">
                <a:solidFill>
                  <a:schemeClr val="bg1"/>
                </a:solidFill>
              </a:defRPr>
            </a:lvl3pPr>
            <a:lvl4pPr marL="1371600" indent="0" algn="l">
              <a:buNone/>
              <a:defRPr i="0">
                <a:solidFill>
                  <a:schemeClr val="bg1"/>
                </a:solidFill>
              </a:defRPr>
            </a:lvl4pPr>
            <a:lvl5pPr marL="1828800" indent="0" algn="l">
              <a:buNone/>
              <a:defRPr i="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4425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rgbClr val="002060"/>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2111116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83925150"/>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2" Type="http://schemas.openxmlformats.org/officeDocument/2006/relationships/slideLayout" Target="../slideLayouts/slideLayout13.xml"/><Relationship Id="rId13" Type="http://schemas.openxmlformats.org/officeDocument/2006/relationships/slideLayout" Target="../slideLayouts/slideLayout14.xml"/><Relationship Id="rId14" Type="http://schemas.openxmlformats.org/officeDocument/2006/relationships/slideLayout" Target="../slideLayouts/slideLayout15.xml"/><Relationship Id="rId15" Type="http://schemas.openxmlformats.org/officeDocument/2006/relationships/slideLayout" Target="../slideLayouts/slideLayout16.xml"/><Relationship Id="rId16" Type="http://schemas.openxmlformats.org/officeDocument/2006/relationships/slideLayout" Target="../slideLayouts/slideLayout17.xml"/><Relationship Id="rId17" Type="http://schemas.openxmlformats.org/officeDocument/2006/relationships/theme" Target="../theme/theme2.xml"/><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 Id="rId9" Type="http://schemas.openxmlformats.org/officeDocument/2006/relationships/slideLayout" Target="../slideLayouts/slideLayout10.xml"/><Relationship Id="rId10"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theme" Target="../theme/theme3.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314186172"/>
      </p:ext>
    </p:extLst>
  </p:cSld>
  <p:clrMap bg1="lt1" tx1="dk1" bg2="lt2" tx2="dk2" accent1="accent1" accent2="accent2" accent3="accent3" accent4="accent4" accent5="accent5" accent6="accent6" hlink="hlink" folHlink="folHlink"/>
  <p:sldLayoutIdLst>
    <p:sldLayoutId id="2147483814" r:id="rId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solidFill>
                  <a:prstClr val="black">
                    <a:tint val="75000"/>
                  </a:prstClr>
                </a:solidFill>
                <a:latin typeface="Segoe UI"/>
              </a:rPr>
              <a:pPr/>
              <a:t>7/4/17</a:t>
            </a:fld>
            <a:endParaRPr lang="en-US" dirty="0">
              <a:solidFill>
                <a:prstClr val="black">
                  <a:tint val="75000"/>
                </a:prstClr>
              </a:solidFill>
              <a:latin typeface="Segoe UI"/>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latin typeface="Segoe UI"/>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3469338997"/>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solidFill>
                  <a:prstClr val="black">
                    <a:tint val="75000"/>
                  </a:prstClr>
                </a:solidFill>
                <a:latin typeface="Segoe UI"/>
              </a:rPr>
              <a:pPr/>
              <a:t>7/4/17</a:t>
            </a:fld>
            <a:endParaRPr lang="en-US" dirty="0">
              <a:solidFill>
                <a:prstClr val="black">
                  <a:tint val="75000"/>
                </a:prstClr>
              </a:solidFill>
              <a:latin typeface="Segoe UI"/>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latin typeface="Segoe UI"/>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1586796325"/>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6115065"/>
      </p:ext>
    </p:extLst>
  </p:cSld>
  <p:clrMap bg1="lt1" tx1="dk1" bg2="lt2" tx2="dk2" accent1="accent1" accent2="accent2" accent3="accent3" accent4="accent4" accent5="accent5" accent6="accent6" hlink="hlink" folHlink="folHlink"/>
  <p:sldLayoutIdLst>
    <p:sldLayoutId id="2147483809" r:id="rId1"/>
    <p:sldLayoutId id="2147483813" r:id="rId2"/>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Wingdings" charset="2"/>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Wingdings" charset="2"/>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Wingdings" charset="2"/>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Wingdings" charset="2"/>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Wingdings" charset="2"/>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7.png"/><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0.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hyperlink" Target="https://survey-ms-course.scm.azurewebsites.net/DebugConsol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xplat-cli-install" TargetMode="External"/><Relationship Id="rId4" Type="http://schemas.openxmlformats.org/officeDocument/2006/relationships/hyperlink" Target="https://github.com/Azure/azure-cli" TargetMode="External"/><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122363"/>
            <a:ext cx="9144000" cy="2387600"/>
          </a:xfrm>
        </p:spPr>
        <p:txBody>
          <a:bodyPr>
            <a:normAutofit/>
          </a:bodyPr>
          <a:lstStyle/>
          <a:p>
            <a:r>
              <a:rPr lang="en-US" sz="5400" dirty="0"/>
              <a:t>Web Development</a:t>
            </a:r>
          </a:p>
        </p:txBody>
      </p:sp>
      <p:sp>
        <p:nvSpPr>
          <p:cNvPr id="5" name="Subtitle 4"/>
          <p:cNvSpPr>
            <a:spLocks noGrp="1"/>
          </p:cNvSpPr>
          <p:nvPr>
            <p:ph type="subTitle" idx="1"/>
          </p:nvPr>
        </p:nvSpPr>
        <p:spPr/>
        <p:txBody>
          <a:bodyPr>
            <a:noAutofit/>
          </a:bodyPr>
          <a:lstStyle/>
          <a:p>
            <a:r>
              <a:rPr lang="en-US" sz="4000" smtClean="0">
                <a:solidFill>
                  <a:srgbClr val="FFFF00"/>
                </a:solidFill>
              </a:rPr>
              <a:t>Lesson 8:</a:t>
            </a:r>
            <a:endParaRPr lang="en-US" sz="4000" dirty="0">
              <a:solidFill>
                <a:srgbClr val="FFFF00"/>
              </a:solidFill>
            </a:endParaRPr>
          </a:p>
          <a:p>
            <a:r>
              <a:rPr lang="en-US" dirty="0">
                <a:latin typeface="Segoe UI" panose="020B0502040204020203" pitchFamily="34" charset="0"/>
                <a:cs typeface="Segoe UI" panose="020B0502040204020203" pitchFamily="34" charset="0"/>
              </a:rPr>
              <a:t>Serverless Computing with Azure Functions</a:t>
            </a:r>
            <a:endParaRPr lang="en-US" sz="4000" dirty="0">
              <a:solidFill>
                <a:srgbClr val="FFFF00"/>
              </a:solidFill>
            </a:endParaRPr>
          </a:p>
        </p:txBody>
      </p:sp>
    </p:spTree>
    <p:extLst>
      <p:ext uri="{BB962C8B-B14F-4D97-AF65-F5344CB8AC3E}">
        <p14:creationId xmlns:p14="http://schemas.microsoft.com/office/powerpoint/2010/main" val="795936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a:t>
            </a:r>
          </a:p>
        </p:txBody>
      </p:sp>
      <p:grpSp>
        <p:nvGrpSpPr>
          <p:cNvPr id="4" name="Group 3"/>
          <p:cNvGrpSpPr/>
          <p:nvPr/>
        </p:nvGrpSpPr>
        <p:grpSpPr>
          <a:xfrm>
            <a:off x="0" y="1649714"/>
            <a:ext cx="12192000" cy="3188988"/>
            <a:chOff x="0" y="1836305"/>
            <a:chExt cx="12192000" cy="988285"/>
          </a:xfrm>
        </p:grpSpPr>
        <p:sp>
          <p:nvSpPr>
            <p:cNvPr id="5" name="Rectangle 4"/>
            <p:cNvSpPr/>
            <p:nvPr/>
          </p:nvSpPr>
          <p:spPr bwMode="auto">
            <a:xfrm>
              <a:off x="0" y="1836305"/>
              <a:ext cx="12192000" cy="988285"/>
            </a:xfrm>
            <a:prstGeom prst="rect">
              <a:avLst/>
            </a:prstGeom>
            <a:solidFill>
              <a:srgbClr val="336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6" name="TextBox 5"/>
            <p:cNvSpPr txBox="1"/>
            <p:nvPr/>
          </p:nvSpPr>
          <p:spPr>
            <a:xfrm>
              <a:off x="853962" y="1916214"/>
              <a:ext cx="10267510" cy="829820"/>
            </a:xfrm>
            <a:prstGeom prst="rect">
              <a:avLst/>
            </a:prstGeom>
            <a:noFill/>
          </p:spPr>
          <p:txBody>
            <a:bodyPr wrap="square" rtlCol="0">
              <a:spAutoFit/>
            </a:bodyPr>
            <a:lstStyle/>
            <a:p>
              <a:pPr marL="457200" indent="-457200">
                <a:buFont typeface="Wingdings" charset="2"/>
                <a:buChar char="§"/>
              </a:pPr>
              <a:r>
                <a:rPr lang="en-US" sz="2800" dirty="0">
                  <a:solidFill>
                    <a:srgbClr val="FFFFFF"/>
                  </a:solidFill>
                </a:rPr>
                <a:t>You can run it on your own </a:t>
              </a:r>
              <a:r>
                <a:rPr lang="en-US" sz="2800" dirty="0" smtClean="0">
                  <a:solidFill>
                    <a:srgbClr val="FFFFFF"/>
                  </a:solidFill>
                </a:rPr>
                <a:t>infrastructure</a:t>
              </a:r>
            </a:p>
            <a:p>
              <a:pPr marL="457200" indent="-457200">
                <a:buFont typeface="Wingdings" charset="2"/>
                <a:buChar char="§"/>
              </a:pPr>
              <a:r>
                <a:rPr lang="en-US" sz="2800" dirty="0" err="1" smtClean="0">
                  <a:solidFill>
                    <a:srgbClr val="FFFFFF"/>
                  </a:solidFill>
                </a:rPr>
                <a:t>Serverless</a:t>
              </a:r>
              <a:r>
                <a:rPr lang="en-US" sz="2800" dirty="0" smtClean="0">
                  <a:solidFill>
                    <a:srgbClr val="FFFFFF"/>
                  </a:solidFill>
                </a:rPr>
                <a:t> </a:t>
              </a:r>
              <a:r>
                <a:rPr lang="en-US" sz="2800" dirty="0">
                  <a:solidFill>
                    <a:srgbClr val="FFFFFF"/>
                  </a:solidFill>
                </a:rPr>
                <a:t>environment from Microsoft Azure cloud computing family of services</a:t>
              </a:r>
            </a:p>
            <a:p>
              <a:pPr marL="457200" indent="-457200">
                <a:buFont typeface="Wingdings" charset="2"/>
                <a:buChar char="§"/>
              </a:pPr>
              <a:r>
                <a:rPr lang="en-US" sz="2800" dirty="0">
                  <a:solidFill>
                    <a:srgbClr val="FFFFFF"/>
                  </a:solidFill>
                </a:rPr>
                <a:t>Azure Functions UX is Open Source</a:t>
              </a:r>
            </a:p>
            <a:p>
              <a:pPr marL="457200" indent="-457200">
                <a:buFont typeface="Wingdings" charset="2"/>
                <a:buChar char="§"/>
              </a:pPr>
              <a:r>
                <a:rPr lang="en-US" sz="2800" dirty="0" smtClean="0">
                  <a:solidFill>
                    <a:srgbClr val="FFFFFF"/>
                  </a:solidFill>
                </a:rPr>
                <a:t>No </a:t>
              </a:r>
              <a:r>
                <a:rPr lang="en-US" sz="2800" dirty="0">
                  <a:solidFill>
                    <a:srgbClr val="FFFFFF"/>
                  </a:solidFill>
                </a:rPr>
                <a:t>vendor lock in</a:t>
              </a:r>
            </a:p>
            <a:p>
              <a:pPr marL="457200" indent="-457200">
                <a:buFont typeface="Wingdings" charset="2"/>
                <a:buChar char="§"/>
              </a:pPr>
              <a:r>
                <a:rPr lang="en-US" sz="2800" dirty="0">
                  <a:solidFill>
                    <a:srgbClr val="FFFFFF"/>
                  </a:solidFill>
                </a:rPr>
                <a:t>Transparency of up-coming features and existing bugs</a:t>
              </a:r>
            </a:p>
          </p:txBody>
        </p:sp>
      </p:grpSp>
    </p:spTree>
    <p:extLst>
      <p:ext uri="{BB962C8B-B14F-4D97-AF65-F5344CB8AC3E}">
        <p14:creationId xmlns:p14="http://schemas.microsoft.com/office/powerpoint/2010/main" val="2098777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 Portal</a:t>
            </a:r>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1825625"/>
            <a:ext cx="6269736" cy="4103751"/>
          </a:xfrm>
        </p:spPr>
      </p:pic>
      <p:sp>
        <p:nvSpPr>
          <p:cNvPr id="7" name="Content Placeholder 6"/>
          <p:cNvSpPr>
            <a:spLocks noGrp="1"/>
          </p:cNvSpPr>
          <p:nvPr>
            <p:ph sz="half" idx="2"/>
          </p:nvPr>
        </p:nvSpPr>
        <p:spPr>
          <a:xfrm>
            <a:off x="6457950" y="1825625"/>
            <a:ext cx="5181600" cy="4351338"/>
          </a:xfrm>
        </p:spPr>
        <p:txBody>
          <a:bodyPr wrap="square" numCol="2" spcCol="457200">
            <a:normAutofit/>
          </a:bodyPr>
          <a:lstStyle/>
          <a:p>
            <a:pPr marL="0" indent="0">
              <a:buNone/>
              <a:tabLst>
                <a:tab pos="2054225" algn="l"/>
              </a:tabLst>
            </a:pPr>
            <a:r>
              <a:rPr lang="en-US" dirty="0"/>
              <a:t>Types</a:t>
            </a:r>
          </a:p>
          <a:p>
            <a:pPr marL="241300" indent="-223838">
              <a:tabLst>
                <a:tab pos="2278063" algn="l"/>
              </a:tabLst>
            </a:pPr>
            <a:r>
              <a:rPr lang="en-US" sz="2400" dirty="0"/>
              <a:t>Web API</a:t>
            </a:r>
          </a:p>
          <a:p>
            <a:r>
              <a:rPr lang="en-US" sz="2400" dirty="0"/>
              <a:t>WebHook</a:t>
            </a:r>
          </a:p>
          <a:p>
            <a:r>
              <a:rPr lang="en-US" sz="2400" dirty="0"/>
              <a:t>Code triggered by event</a:t>
            </a:r>
          </a:p>
          <a:p>
            <a:r>
              <a:rPr lang="en-US" sz="2400" dirty="0"/>
              <a:t>Code triggered by time</a:t>
            </a:r>
            <a:endParaRPr lang="en-US" dirty="0"/>
          </a:p>
          <a:p>
            <a:pPr marL="0" indent="0">
              <a:buNone/>
            </a:pPr>
            <a:endParaRPr lang="en-US" dirty="0"/>
          </a:p>
          <a:p>
            <a:pPr marL="0" indent="0">
              <a:buNone/>
            </a:pPr>
            <a:endParaRPr lang="en-US" dirty="0"/>
          </a:p>
          <a:p>
            <a:pPr marL="241300" indent="-241300">
              <a:buNone/>
            </a:pPr>
            <a:r>
              <a:rPr lang="en-US" dirty="0"/>
              <a:t>Languages</a:t>
            </a:r>
          </a:p>
          <a:p>
            <a:pPr marL="241300" indent="-241300"/>
            <a:r>
              <a:rPr lang="en-US" sz="2400" dirty="0"/>
              <a:t>JavaScript</a:t>
            </a:r>
          </a:p>
          <a:p>
            <a:pPr marL="241300" indent="-241300"/>
            <a:r>
              <a:rPr lang="en-US" sz="2400" dirty="0"/>
              <a:t>C#</a:t>
            </a:r>
          </a:p>
          <a:p>
            <a:pPr marL="241300" indent="-241300"/>
            <a:r>
              <a:rPr lang="en-US" sz="2400" dirty="0"/>
              <a:t>F#</a:t>
            </a:r>
          </a:p>
          <a:p>
            <a:pPr marL="241300" indent="-241300"/>
            <a:r>
              <a:rPr lang="en-US" sz="2400" dirty="0"/>
              <a:t>Python</a:t>
            </a:r>
          </a:p>
          <a:p>
            <a:pPr marL="241300" indent="-241300"/>
            <a:r>
              <a:rPr lang="en-US" sz="2400" dirty="0"/>
              <a:t>PHP</a:t>
            </a:r>
          </a:p>
          <a:p>
            <a:pPr marL="241300" indent="-241300"/>
            <a:r>
              <a:rPr lang="en-US" sz="2400" dirty="0"/>
              <a:t>Bash</a:t>
            </a:r>
          </a:p>
          <a:p>
            <a:pPr marL="241300" indent="-241300"/>
            <a:r>
              <a:rPr lang="en-US" sz="2400" dirty="0"/>
              <a:t>Batch</a:t>
            </a:r>
          </a:p>
          <a:p>
            <a:pPr marL="241300" indent="-241300"/>
            <a:r>
              <a:rPr lang="en-US" sz="2400" dirty="0"/>
              <a:t>PowerShell</a:t>
            </a:r>
          </a:p>
        </p:txBody>
      </p:sp>
    </p:spTree>
    <p:extLst>
      <p:ext uri="{BB962C8B-B14F-4D97-AF65-F5344CB8AC3E}">
        <p14:creationId xmlns:p14="http://schemas.microsoft.com/office/powerpoint/2010/main" val="1029401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 Template Format</a:t>
            </a:r>
          </a:p>
        </p:txBody>
      </p:sp>
      <p:sp>
        <p:nvSpPr>
          <p:cNvPr id="8" name="Content Placeholder 7"/>
          <p:cNvSpPr>
            <a:spLocks noGrp="1"/>
          </p:cNvSpPr>
          <p:nvPr>
            <p:ph idx="1"/>
          </p:nvPr>
        </p:nvSpPr>
        <p:spPr>
          <a:xfrm>
            <a:off x="838200" y="3783204"/>
            <a:ext cx="10515600" cy="2797794"/>
          </a:xfrm>
        </p:spPr>
        <p:txBody>
          <a:bodyPr/>
          <a:lstStyle/>
          <a:p>
            <a:r>
              <a:rPr lang="en-US" dirty="0"/>
              <a:t>Binding.json</a:t>
            </a:r>
          </a:p>
          <a:p>
            <a:r>
              <a:rPr lang="en-US" dirty="0"/>
              <a:t>Function.json</a:t>
            </a:r>
          </a:p>
          <a:p>
            <a:r>
              <a:rPr lang="en-US" dirty="0"/>
              <a:t>Code file</a:t>
            </a:r>
          </a:p>
          <a:p>
            <a:r>
              <a:rPr lang="en-US" dirty="0"/>
              <a:t>Metadata.json</a:t>
            </a:r>
          </a:p>
          <a:p>
            <a:r>
              <a:rPr lang="en-US" dirty="0"/>
              <a:t>Sample.dat</a:t>
            </a:r>
          </a:p>
          <a:p>
            <a:endParaRPr lang="en-US" dirty="0"/>
          </a:p>
        </p:txBody>
      </p:sp>
      <p:grpSp>
        <p:nvGrpSpPr>
          <p:cNvPr id="5" name="Group 4"/>
          <p:cNvGrpSpPr/>
          <p:nvPr/>
        </p:nvGrpSpPr>
        <p:grpSpPr>
          <a:xfrm>
            <a:off x="0" y="1649711"/>
            <a:ext cx="12192000" cy="2029154"/>
            <a:chOff x="0" y="1836305"/>
            <a:chExt cx="12192000" cy="468759"/>
          </a:xfrm>
        </p:grpSpPr>
        <p:sp>
          <p:nvSpPr>
            <p:cNvPr id="6" name="Rectangle 5"/>
            <p:cNvSpPr/>
            <p:nvPr/>
          </p:nvSpPr>
          <p:spPr bwMode="auto">
            <a:xfrm>
              <a:off x="0" y="1836305"/>
              <a:ext cx="12192000" cy="468759"/>
            </a:xfrm>
            <a:prstGeom prst="rect">
              <a:avLst/>
            </a:prstGeom>
            <a:solidFill>
              <a:srgbClr val="336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7" name="TextBox 6"/>
            <p:cNvSpPr txBox="1"/>
            <p:nvPr/>
          </p:nvSpPr>
          <p:spPr>
            <a:xfrm>
              <a:off x="853962" y="1916214"/>
              <a:ext cx="10267510" cy="295683"/>
            </a:xfrm>
            <a:prstGeom prst="rect">
              <a:avLst/>
            </a:prstGeom>
            <a:noFill/>
          </p:spPr>
          <p:txBody>
            <a:bodyPr wrap="square" rtlCol="0">
              <a:spAutoFit/>
            </a:bodyPr>
            <a:lstStyle/>
            <a:p>
              <a:r>
                <a:rPr lang="en-US" sz="2800" dirty="0">
                  <a:solidFill>
                    <a:srgbClr val="FFFFFF"/>
                  </a:solidFill>
                </a:rPr>
                <a:t>Templates are pre-defined functions that demonstrate a working scenario and could be used as a starting point for more complex ones</a:t>
              </a:r>
            </a:p>
          </p:txBody>
        </p:sp>
      </p:grpSp>
    </p:spTree>
    <p:extLst>
      <p:ext uri="{BB962C8B-B14F-4D97-AF65-F5344CB8AC3E}">
        <p14:creationId xmlns:p14="http://schemas.microsoft.com/office/powerpoint/2010/main" val="335169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 Endpoint</a:t>
            </a:r>
          </a:p>
        </p:txBody>
      </p:sp>
      <p:sp>
        <p:nvSpPr>
          <p:cNvPr id="8" name="Content Placeholder 7"/>
          <p:cNvSpPr>
            <a:spLocks noGrp="1"/>
          </p:cNvSpPr>
          <p:nvPr>
            <p:ph idx="1"/>
          </p:nvPr>
        </p:nvSpPr>
        <p:spPr>
          <a:xfrm>
            <a:off x="838200" y="2613628"/>
            <a:ext cx="10515600" cy="2797794"/>
          </a:xfrm>
        </p:spPr>
        <p:txBody>
          <a:bodyPr/>
          <a:lstStyle/>
          <a:p>
            <a:r>
              <a:rPr lang="en-US" dirty="0"/>
              <a:t>3 Main Types of Endpoints</a:t>
            </a:r>
          </a:p>
          <a:p>
            <a:pPr lvl="1"/>
            <a:r>
              <a:rPr lang="en-US" dirty="0"/>
              <a:t>WebHook + API</a:t>
            </a:r>
          </a:p>
          <a:p>
            <a:pPr lvl="1"/>
            <a:r>
              <a:rPr lang="en-US" dirty="0"/>
              <a:t>Timer</a:t>
            </a:r>
          </a:p>
          <a:p>
            <a:pPr lvl="1"/>
            <a:r>
              <a:rPr lang="en-US" dirty="0"/>
              <a:t>Data Processing</a:t>
            </a:r>
          </a:p>
          <a:p>
            <a:endParaRPr lang="en-US" dirty="0"/>
          </a:p>
        </p:txBody>
      </p:sp>
      <p:grpSp>
        <p:nvGrpSpPr>
          <p:cNvPr id="5" name="Group 4"/>
          <p:cNvGrpSpPr/>
          <p:nvPr/>
        </p:nvGrpSpPr>
        <p:grpSpPr>
          <a:xfrm>
            <a:off x="0" y="1649711"/>
            <a:ext cx="12192000" cy="902103"/>
            <a:chOff x="0" y="1836305"/>
            <a:chExt cx="12192000" cy="468759"/>
          </a:xfrm>
        </p:grpSpPr>
        <p:sp>
          <p:nvSpPr>
            <p:cNvPr id="6" name="Rectangle 5"/>
            <p:cNvSpPr/>
            <p:nvPr/>
          </p:nvSpPr>
          <p:spPr bwMode="auto">
            <a:xfrm>
              <a:off x="0" y="1836305"/>
              <a:ext cx="12192000" cy="468759"/>
            </a:xfrm>
            <a:prstGeom prst="rect">
              <a:avLst/>
            </a:prstGeom>
            <a:solidFill>
              <a:srgbClr val="336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7" name="TextBox 6"/>
            <p:cNvSpPr txBox="1"/>
            <p:nvPr/>
          </p:nvSpPr>
          <p:spPr>
            <a:xfrm>
              <a:off x="853962" y="1916214"/>
              <a:ext cx="10267510" cy="162149"/>
            </a:xfrm>
            <a:prstGeom prst="rect">
              <a:avLst/>
            </a:prstGeom>
            <a:noFill/>
          </p:spPr>
          <p:txBody>
            <a:bodyPr wrap="square" rtlCol="0">
              <a:spAutoFit/>
            </a:bodyPr>
            <a:lstStyle/>
            <a:p>
              <a:r>
                <a:rPr lang="en-US" sz="2800" dirty="0">
                  <a:solidFill>
                    <a:schemeClr val="bg1"/>
                  </a:solidFill>
                </a:rPr>
                <a:t>WebHook + API functions have an HTTP(S) endpoint</a:t>
              </a:r>
            </a:p>
          </p:txBody>
        </p:sp>
      </p:grpSp>
    </p:spTree>
    <p:extLst>
      <p:ext uri="{BB962C8B-B14F-4D97-AF65-F5344CB8AC3E}">
        <p14:creationId xmlns:p14="http://schemas.microsoft.com/office/powerpoint/2010/main" val="1630265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Creating a Function</a:t>
            </a:r>
          </a:p>
        </p:txBody>
      </p:sp>
      <p:pic>
        <p:nvPicPr>
          <p:cNvPr id="4" name="Content Placeholder 3"/>
          <p:cNvPicPr>
            <a:picLocks noGrp="1" noChangeAspect="1"/>
          </p:cNvPicPr>
          <p:nvPr>
            <p:ph type="pic" idx="4294967295"/>
          </p:nvPr>
        </p:nvPicPr>
        <p:blipFill>
          <a:blip r:embed="rId3">
            <a:extLst>
              <a:ext uri="{28A0092B-C50C-407E-A947-70E740481C1C}">
                <a14:useLocalDpi xmlns:a14="http://schemas.microsoft.com/office/drawing/2010/main" val="0"/>
              </a:ext>
            </a:extLst>
          </a:blip>
          <a:srcRect l="2005" r="2005"/>
          <a:stretch>
            <a:fillRect/>
          </a:stretch>
        </p:blipFill>
        <p:spPr>
          <a:xfrm>
            <a:off x="5181600" y="1690688"/>
            <a:ext cx="6172200" cy="4873625"/>
          </a:xfrm>
        </p:spPr>
      </p:pic>
      <p:sp>
        <p:nvSpPr>
          <p:cNvPr id="7" name="Text Placeholder 4"/>
          <p:cNvSpPr txBox="1">
            <a:spLocks/>
          </p:cNvSpPr>
          <p:nvPr/>
        </p:nvSpPr>
        <p:spPr>
          <a:xfrm>
            <a:off x="839788" y="2057400"/>
            <a:ext cx="393223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charset="2"/>
              <a:buChar char="§"/>
            </a:pPr>
            <a:r>
              <a:rPr lang="en-US" dirty="0"/>
              <a:t>The following 3 slides walk through using Azure Functions to set up a serverless solution</a:t>
            </a:r>
          </a:p>
        </p:txBody>
      </p:sp>
    </p:spTree>
    <p:extLst>
      <p:ext uri="{BB962C8B-B14F-4D97-AF65-F5344CB8AC3E}">
        <p14:creationId xmlns:p14="http://schemas.microsoft.com/office/powerpoint/2010/main" val="1495957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new Function App</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82725" y="1590938"/>
            <a:ext cx="6826550" cy="5266944"/>
          </a:xfrm>
        </p:spPr>
      </p:pic>
    </p:spTree>
    <p:extLst>
      <p:ext uri="{BB962C8B-B14F-4D97-AF65-F5344CB8AC3E}">
        <p14:creationId xmlns:p14="http://schemas.microsoft.com/office/powerpoint/2010/main" val="1627386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Determine the Function Type</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318528" y="1584860"/>
            <a:ext cx="5554942" cy="5265119"/>
          </a:xfrm>
        </p:spPr>
      </p:pic>
    </p:spTree>
    <p:extLst>
      <p:ext uri="{BB962C8B-B14F-4D97-AF65-F5344CB8AC3E}">
        <p14:creationId xmlns:p14="http://schemas.microsoft.com/office/powerpoint/2010/main" val="170051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Naming and Creating</a:t>
            </a:r>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51156" y="1368735"/>
            <a:ext cx="5355688" cy="5265119"/>
          </a:xfrm>
        </p:spPr>
      </p:pic>
      <p:graphicFrame>
        <p:nvGraphicFramePr>
          <p:cNvPr id="8" name="Table 7"/>
          <p:cNvGraphicFramePr>
            <a:graphicFrameLocks noGrp="1"/>
          </p:cNvGraphicFramePr>
          <p:nvPr>
            <p:extLst>
              <p:ext uri="{D42A27DB-BD31-4B8C-83A1-F6EECF244321}">
                <p14:modId xmlns:p14="http://schemas.microsoft.com/office/powerpoint/2010/main" val="1488691941"/>
              </p:ext>
            </p:extLst>
          </p:nvPr>
        </p:nvGraphicFramePr>
        <p:xfrm>
          <a:off x="6496050" y="2039904"/>
          <a:ext cx="5184648" cy="3922779"/>
        </p:xfrm>
        <a:graphic>
          <a:graphicData uri="http://schemas.openxmlformats.org/drawingml/2006/table">
            <a:tbl>
              <a:tblPr firstRow="1"/>
              <a:tblGrid>
                <a:gridCol w="2592324">
                  <a:extLst>
                    <a:ext uri="{9D8B030D-6E8A-4147-A177-3AD203B41FA5}">
                      <a16:colId xmlns="" xmlns:a16="http://schemas.microsoft.com/office/drawing/2014/main" val="48614039"/>
                    </a:ext>
                  </a:extLst>
                </a:gridCol>
                <a:gridCol w="2592324">
                  <a:extLst>
                    <a:ext uri="{9D8B030D-6E8A-4147-A177-3AD203B41FA5}">
                      <a16:colId xmlns="" xmlns:a16="http://schemas.microsoft.com/office/drawing/2014/main" val="1124546490"/>
                    </a:ext>
                  </a:extLst>
                </a:gridCol>
              </a:tblGrid>
              <a:tr h="560397">
                <a:tc>
                  <a:txBody>
                    <a:bodyPr/>
                    <a:lstStyle/>
                    <a:p>
                      <a:pPr fontAlgn="t"/>
                      <a:r>
                        <a:rPr lang="en-US" sz="2000" dirty="0">
                          <a:solidFill>
                            <a:schemeClr val="bg1"/>
                          </a:solidFill>
                          <a:effectLst/>
                        </a:rPr>
                        <a:t>Name</a:t>
                      </a:r>
                      <a:endParaRPr lang="en-US" dirty="0">
                        <a:solidFill>
                          <a:schemeClr val="bg1"/>
                        </a:solidFill>
                        <a:effectLst/>
                      </a:endParaRPr>
                    </a:p>
                  </a:txBody>
                  <a:tcPr marL="63500" marR="63500" marT="63500" marB="63500">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1BC"/>
                    </a:solidFill>
                  </a:tcPr>
                </a:tc>
                <a:tc>
                  <a:txBody>
                    <a:bodyPr/>
                    <a:lstStyle/>
                    <a:p>
                      <a:pPr fontAlgn="t"/>
                      <a:r>
                        <a:rPr lang="en-US" sz="2000" dirty="0">
                          <a:solidFill>
                            <a:schemeClr val="bg1"/>
                          </a:solidFill>
                          <a:effectLst/>
                        </a:rPr>
                        <a:t>Value</a:t>
                      </a:r>
                    </a:p>
                  </a:txBody>
                  <a:tcPr marL="63500" marR="63500" marT="63500" marB="63500">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1BC"/>
                    </a:solidFill>
                  </a:tcPr>
                </a:tc>
                <a:extLst>
                  <a:ext uri="{0D108BD9-81ED-4DB2-BD59-A6C34878D82A}">
                    <a16:rowId xmlns="" xmlns:a16="http://schemas.microsoft.com/office/drawing/2014/main" val="679667022"/>
                  </a:ext>
                </a:extLst>
              </a:tr>
              <a:tr h="560397">
                <a:tc>
                  <a:txBody>
                    <a:bodyPr/>
                    <a:lstStyle/>
                    <a:p>
                      <a:pPr fontAlgn="t"/>
                      <a:r>
                        <a:rPr lang="en-US" dirty="0">
                          <a:effectLst/>
                        </a:rPr>
                        <a:t>App name</a:t>
                      </a:r>
                    </a:p>
                  </a:txBody>
                  <a:tcPr marL="63500" marR="63500" marT="63500" marB="63500">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85000"/>
                      </a:srgbClr>
                    </a:solidFill>
                  </a:tcPr>
                </a:tc>
                <a:tc>
                  <a:txBody>
                    <a:bodyPr/>
                    <a:lstStyle/>
                    <a:p>
                      <a:pPr fontAlgn="t"/>
                      <a:r>
                        <a:rPr lang="en-US" dirty="0">
                          <a:effectLst/>
                        </a:rPr>
                        <a:t>ms-course-test-123</a:t>
                      </a:r>
                    </a:p>
                  </a:txBody>
                  <a:tcPr marL="63500" marR="63500" marT="63500" marB="63500">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2034482246"/>
                  </a:ext>
                </a:extLst>
              </a:tr>
              <a:tr h="560397">
                <a:tc>
                  <a:txBody>
                    <a:bodyPr/>
                    <a:lstStyle/>
                    <a:p>
                      <a:pPr fontAlgn="t"/>
                      <a:r>
                        <a:rPr lang="en-US" dirty="0">
                          <a:effectLst/>
                        </a:rPr>
                        <a:t>Subscription</a:t>
                      </a:r>
                    </a:p>
                  </a:txBody>
                  <a:tcPr marL="63500" marR="63500" marT="63500" marB="63500">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fontAlgn="t"/>
                      <a:r>
                        <a:rPr lang="en-US" dirty="0">
                          <a:effectLst/>
                        </a:rPr>
                        <a:t>Pay-As-You-Go</a:t>
                      </a:r>
                    </a:p>
                  </a:txBody>
                  <a:tcPr marL="63500" marR="63500" marT="63500" marB="63500">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2"/>
                  </a:ext>
                </a:extLst>
              </a:tr>
              <a:tr h="560397">
                <a:tc>
                  <a:txBody>
                    <a:bodyPr/>
                    <a:lstStyle/>
                    <a:p>
                      <a:pPr fontAlgn="t"/>
                      <a:r>
                        <a:rPr lang="en-US" dirty="0">
                          <a:effectLst/>
                        </a:rPr>
                        <a:t>Resource Group</a:t>
                      </a:r>
                    </a:p>
                  </a:txBody>
                  <a:tcPr marL="63500" marR="63500" marT="63500" marB="63500">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fontAlgn="t"/>
                      <a:r>
                        <a:rPr lang="en-US" dirty="0">
                          <a:effectLst/>
                        </a:rPr>
                        <a:t>default (Use existing)</a:t>
                      </a:r>
                    </a:p>
                  </a:txBody>
                  <a:tcPr marL="63500" marR="63500" marT="63500" marB="63500">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3"/>
                  </a:ext>
                </a:extLst>
              </a:tr>
              <a:tr h="560397">
                <a:tc>
                  <a:txBody>
                    <a:bodyPr/>
                    <a:lstStyle/>
                    <a:p>
                      <a:pPr fontAlgn="t"/>
                      <a:r>
                        <a:rPr lang="en-US" dirty="0">
                          <a:effectLst/>
                        </a:rPr>
                        <a:t>Hosting Plan</a:t>
                      </a:r>
                    </a:p>
                  </a:txBody>
                  <a:tcPr marL="63500" marR="63500" marT="63500" marB="63500">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fontAlgn="t"/>
                      <a:r>
                        <a:rPr lang="en-US" dirty="0">
                          <a:effectLst/>
                        </a:rPr>
                        <a:t>Consumption Plan</a:t>
                      </a:r>
                    </a:p>
                  </a:txBody>
                  <a:tcPr marL="63500" marR="63500" marT="63500" marB="63500">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4"/>
                  </a:ext>
                </a:extLst>
              </a:tr>
              <a:tr h="560397">
                <a:tc>
                  <a:txBody>
                    <a:bodyPr/>
                    <a:lstStyle/>
                    <a:p>
                      <a:pPr fontAlgn="t"/>
                      <a:r>
                        <a:rPr lang="en-US" dirty="0">
                          <a:effectLst/>
                        </a:rPr>
                        <a:t>Location</a:t>
                      </a:r>
                    </a:p>
                  </a:txBody>
                  <a:tcPr marL="63500" marR="63500" marT="63500" marB="63500">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fontAlgn="t"/>
                      <a:r>
                        <a:rPr lang="en-US" dirty="0">
                          <a:effectLst/>
                        </a:rPr>
                        <a:t>South Central US</a:t>
                      </a:r>
                    </a:p>
                  </a:txBody>
                  <a:tcPr marL="63500" marR="63500" marT="63500" marB="63500">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10005"/>
                  </a:ext>
                </a:extLst>
              </a:tr>
              <a:tr h="560397">
                <a:tc>
                  <a:txBody>
                    <a:bodyPr/>
                    <a:lstStyle/>
                    <a:p>
                      <a:pPr fontAlgn="t"/>
                      <a:r>
                        <a:rPr lang="en-US" dirty="0">
                          <a:effectLst/>
                        </a:rPr>
                        <a:t>Storage Account</a:t>
                      </a:r>
                    </a:p>
                  </a:txBody>
                  <a:tcPr marL="63500" marR="63500" marT="63500" marB="63500">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85000"/>
                      </a:srgbClr>
                    </a:solidFill>
                  </a:tcPr>
                </a:tc>
                <a:tc>
                  <a:txBody>
                    <a:bodyPr/>
                    <a:lstStyle/>
                    <a:p>
                      <a:pPr fontAlgn="t"/>
                      <a:r>
                        <a:rPr lang="en-US" dirty="0">
                          <a:effectLst/>
                        </a:rPr>
                        <a:t>functionf4e1b771b8d1</a:t>
                      </a:r>
                    </a:p>
                  </a:txBody>
                  <a:tcPr marL="63500" marR="63500" marT="63500" marB="63500">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682465758"/>
                  </a:ext>
                </a:extLst>
              </a:tr>
            </a:tbl>
          </a:graphicData>
        </a:graphic>
      </p:graphicFrame>
    </p:spTree>
    <p:extLst>
      <p:ext uri="{BB962C8B-B14F-4D97-AF65-F5344CB8AC3E}">
        <p14:creationId xmlns:p14="http://schemas.microsoft.com/office/powerpoint/2010/main" val="1479304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Functions of a Functions App</a:t>
            </a:r>
          </a:p>
        </p:txBody>
      </p:sp>
      <p:sp>
        <p:nvSpPr>
          <p:cNvPr id="3" name="Content Placeholder 2"/>
          <p:cNvSpPr>
            <a:spLocks noGrp="1"/>
          </p:cNvSpPr>
          <p:nvPr>
            <p:ph sz="half" idx="1"/>
          </p:nvPr>
        </p:nvSpPr>
        <p:spPr/>
        <p:txBody>
          <a:bodyPr/>
          <a:lstStyle/>
          <a:p>
            <a:pPr marL="0" indent="0">
              <a:buNone/>
            </a:pPr>
            <a:r>
              <a:rPr lang="en-US" dirty="0"/>
              <a:t>Functions: </a:t>
            </a:r>
          </a:p>
          <a:p>
            <a:r>
              <a:rPr lang="en-US" dirty="0"/>
              <a:t>HttpTriggerJS1 </a:t>
            </a:r>
          </a:p>
          <a:p>
            <a:r>
              <a:rPr lang="en-US" dirty="0"/>
              <a:t>HttpTriggerJS2 </a:t>
            </a:r>
          </a:p>
          <a:p>
            <a:r>
              <a:rPr lang="en-US" dirty="0"/>
              <a:t>HttpTriggerJS3 </a:t>
            </a:r>
          </a:p>
          <a:p>
            <a:r>
              <a:rPr lang="en-US" dirty="0"/>
              <a:t>TimerTriggerJS1</a:t>
            </a: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65511" y="1523781"/>
            <a:ext cx="6896710" cy="5334219"/>
          </a:xfrm>
        </p:spPr>
      </p:pic>
    </p:spTree>
    <p:extLst>
      <p:ext uri="{BB962C8B-B14F-4D97-AF65-F5344CB8AC3E}">
        <p14:creationId xmlns:p14="http://schemas.microsoft.com/office/powerpoint/2010/main" val="366726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 Function</a:t>
            </a:r>
          </a:p>
        </p:txBody>
      </p:sp>
      <p:pic>
        <p:nvPicPr>
          <p:cNvPr id="5" name="Content Placeholder 4"/>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651528" y="1368735"/>
            <a:ext cx="5554942" cy="5265119"/>
          </a:xfrm>
        </p:spPr>
      </p:pic>
      <p:pic>
        <p:nvPicPr>
          <p:cNvPr id="6" name="Content Placeholder 5"/>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6364224" y="1368735"/>
            <a:ext cx="5554942" cy="5265119"/>
          </a:xfrm>
        </p:spPr>
      </p:pic>
    </p:spTree>
    <p:extLst>
      <p:ext uri="{BB962C8B-B14F-4D97-AF65-F5344CB8AC3E}">
        <p14:creationId xmlns:p14="http://schemas.microsoft.com/office/powerpoint/2010/main" val="154210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1950629"/>
            <a:ext cx="12192000" cy="2782736"/>
            <a:chOff x="-115447" y="1950629"/>
            <a:chExt cx="12192000" cy="832912"/>
          </a:xfrm>
        </p:grpSpPr>
        <p:sp>
          <p:nvSpPr>
            <p:cNvPr id="11" name="Rectangle 10"/>
            <p:cNvSpPr/>
            <p:nvPr/>
          </p:nvSpPr>
          <p:spPr>
            <a:xfrm>
              <a:off x="-115447" y="1950630"/>
              <a:ext cx="12192000" cy="832911"/>
            </a:xfrm>
            <a:prstGeom prst="rect">
              <a:avLst/>
            </a:prstGeom>
            <a:solidFill>
              <a:srgbClr val="0070C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4000" i="1" u="none" strike="noStrike" kern="0" cap="none" spc="0" normalizeH="0" baseline="0" noProof="0" dirty="0">
                <a:ln>
                  <a:noFill/>
                </a:ln>
                <a:solidFill>
                  <a:prstClr val="white"/>
                </a:solidFill>
                <a:effectLst/>
                <a:uLnTx/>
                <a:uFillTx/>
                <a:latin typeface="+mj-lt"/>
              </a:endParaRPr>
            </a:p>
          </p:txBody>
        </p:sp>
        <p:sp>
          <p:nvSpPr>
            <p:cNvPr id="12" name="Content Placeholder 2"/>
            <p:cNvSpPr txBox="1">
              <a:spLocks/>
            </p:cNvSpPr>
            <p:nvPr/>
          </p:nvSpPr>
          <p:spPr>
            <a:xfrm>
              <a:off x="1384300" y="1950629"/>
              <a:ext cx="9423400" cy="832911"/>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2800" i="1"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i="1"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i="1"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74" algn="l"/>
              <a:r>
                <a:rPr lang="en-US" altLang="ko-KR" i="0" dirty="0"/>
                <a:t>Serverless Computing</a:t>
              </a:r>
            </a:p>
            <a:p>
              <a:pPr marL="3174" algn="l"/>
              <a:r>
                <a:rPr lang="en-US" altLang="ko-KR" i="0" dirty="0"/>
                <a:t>Azure Functions</a:t>
              </a:r>
            </a:p>
          </p:txBody>
        </p:sp>
      </p:grpSp>
      <p:sp>
        <p:nvSpPr>
          <p:cNvPr id="5" name="TextBox 4"/>
          <p:cNvSpPr txBox="1"/>
          <p:nvPr/>
        </p:nvSpPr>
        <p:spPr>
          <a:xfrm>
            <a:off x="842641" y="362373"/>
            <a:ext cx="3854824" cy="769441"/>
          </a:xfrm>
          <a:prstGeom prst="rect">
            <a:avLst/>
          </a:prstGeom>
          <a:noFill/>
        </p:spPr>
        <p:txBody>
          <a:bodyPr wrap="square" rtlCol="0">
            <a:spAutoFit/>
          </a:bodyPr>
          <a:lstStyle/>
          <a:p>
            <a:r>
              <a:rPr lang="en-US" sz="4400" dirty="0"/>
              <a:t>Topics</a:t>
            </a:r>
          </a:p>
        </p:txBody>
      </p:sp>
    </p:spTree>
    <p:extLst>
      <p:ext uri="{BB962C8B-B14F-4D97-AF65-F5344CB8AC3E}">
        <p14:creationId xmlns:p14="http://schemas.microsoft.com/office/powerpoint/2010/main" val="3800302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Application Settings</a:t>
            </a:r>
          </a:p>
        </p:txBody>
      </p:sp>
      <p:pic>
        <p:nvPicPr>
          <p:cNvPr id="6" name="Content Placeholder 5"/>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651528" y="1368735"/>
            <a:ext cx="5554942" cy="5265119"/>
          </a:xfrm>
        </p:spPr>
      </p:pic>
      <p:pic>
        <p:nvPicPr>
          <p:cNvPr id="5" name="Content Placeholder 4"/>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6359892" y="1368734"/>
            <a:ext cx="5554942" cy="5265119"/>
          </a:xfrm>
        </p:spPr>
      </p:pic>
    </p:spTree>
    <p:extLst>
      <p:ext uri="{BB962C8B-B14F-4D97-AF65-F5344CB8AC3E}">
        <p14:creationId xmlns:p14="http://schemas.microsoft.com/office/powerpoint/2010/main" val="753467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Keys</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2018" y="1190232"/>
            <a:ext cx="7327963" cy="5667768"/>
          </a:xfrm>
          <a:prstGeom prst="rect">
            <a:avLst/>
          </a:prstGeom>
        </p:spPr>
      </p:pic>
    </p:spTree>
    <p:extLst>
      <p:ext uri="{BB962C8B-B14F-4D97-AF65-F5344CB8AC3E}">
        <p14:creationId xmlns:p14="http://schemas.microsoft.com/office/powerpoint/2010/main" val="244482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Integrate</a:t>
            </a:r>
          </a:p>
        </p:txBody>
      </p:sp>
      <p:graphicFrame>
        <p:nvGraphicFramePr>
          <p:cNvPr id="9" name="Table 8"/>
          <p:cNvGraphicFramePr>
            <a:graphicFrameLocks noGrp="1"/>
          </p:cNvGraphicFramePr>
          <p:nvPr>
            <p:extLst>
              <p:ext uri="{D42A27DB-BD31-4B8C-83A1-F6EECF244321}">
                <p14:modId xmlns:p14="http://schemas.microsoft.com/office/powerpoint/2010/main" val="1360447353"/>
              </p:ext>
            </p:extLst>
          </p:nvPr>
        </p:nvGraphicFramePr>
        <p:xfrm>
          <a:off x="1514474" y="2765724"/>
          <a:ext cx="8672514" cy="3191378"/>
        </p:xfrm>
        <a:graphic>
          <a:graphicData uri="http://schemas.openxmlformats.org/drawingml/2006/table">
            <a:tbl>
              <a:tblPr firstRow="1"/>
              <a:tblGrid>
                <a:gridCol w="2890838">
                  <a:extLst>
                    <a:ext uri="{9D8B030D-6E8A-4147-A177-3AD203B41FA5}">
                      <a16:colId xmlns="" xmlns:a16="http://schemas.microsoft.com/office/drawing/2014/main" val="48614039"/>
                    </a:ext>
                  </a:extLst>
                </a:gridCol>
                <a:gridCol w="2890838">
                  <a:extLst>
                    <a:ext uri="{9D8B030D-6E8A-4147-A177-3AD203B41FA5}">
                      <a16:colId xmlns="" xmlns:a16="http://schemas.microsoft.com/office/drawing/2014/main" val="1124546490"/>
                    </a:ext>
                  </a:extLst>
                </a:gridCol>
                <a:gridCol w="2890838">
                  <a:extLst>
                    <a:ext uri="{9D8B030D-6E8A-4147-A177-3AD203B41FA5}">
                      <a16:colId xmlns="" xmlns:a16="http://schemas.microsoft.com/office/drawing/2014/main" val="20002"/>
                    </a:ext>
                  </a:extLst>
                </a:gridCol>
              </a:tblGrid>
              <a:tr h="625978">
                <a:tc>
                  <a:txBody>
                    <a:bodyPr/>
                    <a:lstStyle/>
                    <a:p>
                      <a:pPr fontAlgn="t"/>
                      <a:r>
                        <a:rPr lang="en-US" sz="2000" dirty="0">
                          <a:solidFill>
                            <a:schemeClr val="bg1"/>
                          </a:solidFill>
                          <a:effectLst/>
                        </a:rPr>
                        <a:t>Triggers</a:t>
                      </a:r>
                      <a:endParaRPr lang="en-US" sz="1800" dirty="0">
                        <a:solidFill>
                          <a:schemeClr val="bg1"/>
                        </a:solidFill>
                        <a:effectLst/>
                      </a:endParaRPr>
                    </a:p>
                  </a:txBody>
                  <a:tcPr marL="63500" marR="63500" marT="63500" marB="63500">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1BC"/>
                    </a:solidFill>
                  </a:tcPr>
                </a:tc>
                <a:tc>
                  <a:txBody>
                    <a:bodyPr/>
                    <a:lstStyle/>
                    <a:p>
                      <a:pPr fontAlgn="t"/>
                      <a:r>
                        <a:rPr lang="en-US" sz="2000" dirty="0">
                          <a:solidFill>
                            <a:schemeClr val="bg1"/>
                          </a:solidFill>
                          <a:effectLst/>
                        </a:rPr>
                        <a:t>Inputs</a:t>
                      </a: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1BC"/>
                    </a:solidFill>
                  </a:tcPr>
                </a:tc>
                <a:tc>
                  <a:txBody>
                    <a:bodyPr/>
                    <a:lstStyle/>
                    <a:p>
                      <a:pPr fontAlgn="t"/>
                      <a:r>
                        <a:rPr lang="en-US" sz="2000" dirty="0">
                          <a:solidFill>
                            <a:schemeClr val="bg1"/>
                          </a:solidFill>
                          <a:effectLst/>
                        </a:rPr>
                        <a:t>Outputs</a:t>
                      </a:r>
                    </a:p>
                  </a:txBody>
                  <a:tcPr marL="63500" marR="63500" marT="63500" marB="63500">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1BC"/>
                    </a:solidFill>
                  </a:tcPr>
                </a:tc>
                <a:extLst>
                  <a:ext uri="{0D108BD9-81ED-4DB2-BD59-A6C34878D82A}">
                    <a16:rowId xmlns="" xmlns:a16="http://schemas.microsoft.com/office/drawing/2014/main" val="679667022"/>
                  </a:ext>
                </a:extLst>
              </a:tr>
              <a:tr h="1980398">
                <a:tc>
                  <a:txBody>
                    <a:bodyPr/>
                    <a:lstStyle/>
                    <a:p>
                      <a:r>
                        <a:rPr lang="en-US" sz="2000" b="0" i="0" kern="1200" dirty="0">
                          <a:solidFill>
                            <a:schemeClr val="tx1"/>
                          </a:solidFill>
                          <a:effectLst/>
                          <a:latin typeface="+mn-lt"/>
                          <a:ea typeface="+mn-ea"/>
                          <a:cs typeface="+mn-cs"/>
                        </a:rPr>
                        <a:t>Time (Schedule)</a:t>
                      </a:r>
                    </a:p>
                    <a:p>
                      <a:r>
                        <a:rPr lang="en-US" sz="2000" b="0" i="0" kern="1200" dirty="0">
                          <a:solidFill>
                            <a:schemeClr val="tx1"/>
                          </a:solidFill>
                          <a:effectLst/>
                          <a:latin typeface="+mn-lt"/>
                          <a:ea typeface="+mn-ea"/>
                          <a:cs typeface="+mn-cs"/>
                        </a:rPr>
                        <a:t>HTTP (REST request or a WebHook)</a:t>
                      </a:r>
                    </a:p>
                    <a:p>
                      <a:r>
                        <a:rPr lang="en-US" sz="2000" b="0" i="0" kern="1200" dirty="0">
                          <a:solidFill>
                            <a:schemeClr val="tx1"/>
                          </a:solidFill>
                          <a:effectLst/>
                          <a:latin typeface="+mn-lt"/>
                          <a:ea typeface="+mn-ea"/>
                          <a:cs typeface="+mn-cs"/>
                        </a:rPr>
                        <a:t>Events</a:t>
                      </a:r>
                    </a:p>
                  </a:txBody>
                  <a:tcPr marL="63500" marR="63500" marT="63500" marB="63500">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85000"/>
                      </a:srgbClr>
                    </a:solidFill>
                  </a:tcPr>
                </a:tc>
                <a:tc>
                  <a:txBody>
                    <a:bodyPr/>
                    <a:lstStyle/>
                    <a:p>
                      <a:r>
                        <a:rPr lang="en-US" sz="2000" b="0" i="0" kern="1200" dirty="0">
                          <a:solidFill>
                            <a:schemeClr val="tx1"/>
                          </a:solidFill>
                          <a:effectLst/>
                          <a:latin typeface="+mn-lt"/>
                          <a:ea typeface="+mn-ea"/>
                          <a:cs typeface="+mn-cs"/>
                        </a:rPr>
                        <a:t>Azure Blob Storage</a:t>
                      </a:r>
                    </a:p>
                    <a:p>
                      <a:r>
                        <a:rPr lang="en-US" sz="2000" b="0" i="0" kern="1200" dirty="0">
                          <a:solidFill>
                            <a:schemeClr val="tx1"/>
                          </a:solidFill>
                          <a:effectLst/>
                          <a:latin typeface="+mn-lt"/>
                          <a:ea typeface="+mn-ea"/>
                          <a:cs typeface="+mn-cs"/>
                        </a:rPr>
                        <a:t>External File or Table</a:t>
                      </a:r>
                    </a:p>
                    <a:p>
                      <a:r>
                        <a:rPr lang="en-US" sz="2000" b="0" i="0" kern="1200" dirty="0">
                          <a:solidFill>
                            <a:schemeClr val="tx1"/>
                          </a:solidFill>
                          <a:effectLst/>
                          <a:latin typeface="+mn-lt"/>
                          <a:ea typeface="+mn-ea"/>
                          <a:cs typeface="+mn-cs"/>
                        </a:rPr>
                        <a:t>Azure Table Storage</a:t>
                      </a:r>
                    </a:p>
                    <a:p>
                      <a:r>
                        <a:rPr lang="en-US" sz="2000" b="0" i="0" kern="1200" dirty="0">
                          <a:solidFill>
                            <a:schemeClr val="tx1"/>
                          </a:solidFill>
                          <a:effectLst/>
                          <a:latin typeface="+mn-lt"/>
                          <a:ea typeface="+mn-ea"/>
                          <a:cs typeface="+mn-cs"/>
                        </a:rPr>
                        <a:t>Azure Document Storage</a:t>
                      </a:r>
                    </a:p>
                    <a:p>
                      <a:r>
                        <a:rPr lang="en-US" sz="2000" b="0" i="0" kern="1200" dirty="0">
                          <a:solidFill>
                            <a:schemeClr val="tx1"/>
                          </a:solidFill>
                          <a:effectLst/>
                          <a:latin typeface="+mn-lt"/>
                          <a:ea typeface="+mn-ea"/>
                          <a:cs typeface="+mn-cs"/>
                        </a:rPr>
                        <a:t>Azure Mobile Table Record</a:t>
                      </a:r>
                    </a:p>
                    <a:p>
                      <a:r>
                        <a:rPr lang="en-US" sz="2000" b="0" i="0" kern="1200" dirty="0">
                          <a:solidFill>
                            <a:schemeClr val="tx1"/>
                          </a:solidFill>
                          <a:effectLst/>
                          <a:latin typeface="+mn-lt"/>
                          <a:ea typeface="+mn-ea"/>
                          <a:cs typeface="+mn-cs"/>
                        </a:rPr>
                        <a:t>Bot Framework</a:t>
                      </a: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85000"/>
                      </a:srgbClr>
                    </a:solidFill>
                  </a:tcPr>
                </a:tc>
                <a:tc>
                  <a:txBody>
                    <a:bodyPr/>
                    <a:lstStyle/>
                    <a:p>
                      <a:r>
                        <a:rPr lang="en-US" sz="2000" b="0" i="0" kern="1200" dirty="0">
                          <a:solidFill>
                            <a:schemeClr val="tx1"/>
                          </a:solidFill>
                          <a:effectLst/>
                          <a:latin typeface="+mn-lt"/>
                          <a:ea typeface="+mn-ea"/>
                          <a:cs typeface="+mn-cs"/>
                        </a:rPr>
                        <a:t>Azure Event Hub</a:t>
                      </a:r>
                    </a:p>
                    <a:p>
                      <a:r>
                        <a:rPr lang="en-US" sz="2000" b="0" i="0" kern="1200" dirty="0">
                          <a:solidFill>
                            <a:schemeClr val="tx1"/>
                          </a:solidFill>
                          <a:effectLst/>
                          <a:latin typeface="+mn-lt"/>
                          <a:ea typeface="+mn-ea"/>
                          <a:cs typeface="+mn-cs"/>
                        </a:rPr>
                        <a:t>Azure Table Storage</a:t>
                      </a:r>
                    </a:p>
                    <a:p>
                      <a:r>
                        <a:rPr lang="en-US" sz="2000" b="0" i="0" kern="1200" dirty="0">
                          <a:solidFill>
                            <a:schemeClr val="tx1"/>
                          </a:solidFill>
                          <a:effectLst/>
                          <a:latin typeface="+mn-lt"/>
                          <a:ea typeface="+mn-ea"/>
                          <a:cs typeface="+mn-cs"/>
                        </a:rPr>
                        <a:t>Twilio</a:t>
                      </a:r>
                    </a:p>
                    <a:p>
                      <a:r>
                        <a:rPr lang="en-US" sz="2000" b="0" i="0" kern="1200" dirty="0">
                          <a:solidFill>
                            <a:schemeClr val="tx1"/>
                          </a:solidFill>
                          <a:effectLst/>
                          <a:latin typeface="+mn-lt"/>
                          <a:ea typeface="+mn-ea"/>
                          <a:cs typeface="+mn-cs"/>
                        </a:rPr>
                        <a:t>SendGrid</a:t>
                      </a:r>
                    </a:p>
                    <a:p>
                      <a:endParaRPr lang="en-US" sz="2000" b="0" i="0" kern="1200" dirty="0">
                        <a:solidFill>
                          <a:schemeClr val="tx1"/>
                        </a:solidFill>
                        <a:effectLst/>
                        <a:latin typeface="+mn-lt"/>
                        <a:ea typeface="+mn-ea"/>
                        <a:cs typeface="+mn-cs"/>
                      </a:endParaRPr>
                    </a:p>
                  </a:txBody>
                  <a:tcPr marL="63500" marR="63500" marT="63500" marB="63500">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 xmlns:a16="http://schemas.microsoft.com/office/drawing/2014/main" val="2034482246"/>
                  </a:ext>
                </a:extLst>
              </a:tr>
            </a:tbl>
          </a:graphicData>
        </a:graphic>
      </p:graphicFrame>
      <p:grpSp>
        <p:nvGrpSpPr>
          <p:cNvPr id="11" name="Group 10"/>
          <p:cNvGrpSpPr/>
          <p:nvPr/>
        </p:nvGrpSpPr>
        <p:grpSpPr>
          <a:xfrm>
            <a:off x="0" y="1440161"/>
            <a:ext cx="12192000" cy="1111653"/>
            <a:chOff x="0" y="1440161"/>
            <a:chExt cx="10802189" cy="853904"/>
          </a:xfrm>
        </p:grpSpPr>
        <p:sp>
          <p:nvSpPr>
            <p:cNvPr id="12" name="Rectangle 11"/>
            <p:cNvSpPr/>
            <p:nvPr/>
          </p:nvSpPr>
          <p:spPr>
            <a:xfrm>
              <a:off x="0" y="1461154"/>
              <a:ext cx="10802189" cy="832911"/>
            </a:xfrm>
            <a:prstGeom prst="rect">
              <a:avLst/>
            </a:prstGeom>
            <a:solidFill>
              <a:srgbClr val="6F6F6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4000" i="1" u="none" strike="noStrike" kern="0" cap="none" spc="0" normalizeH="0" baseline="0" noProof="0" dirty="0">
                <a:ln>
                  <a:noFill/>
                </a:ln>
                <a:solidFill>
                  <a:prstClr val="white"/>
                </a:solidFill>
                <a:effectLst/>
                <a:uLnTx/>
                <a:uFillTx/>
                <a:latin typeface="+mj-lt"/>
              </a:endParaRPr>
            </a:p>
          </p:txBody>
        </p:sp>
        <p:sp>
          <p:nvSpPr>
            <p:cNvPr id="13" name="Content Placeholder 2"/>
            <p:cNvSpPr txBox="1">
              <a:spLocks/>
            </p:cNvSpPr>
            <p:nvPr/>
          </p:nvSpPr>
          <p:spPr>
            <a:xfrm>
              <a:off x="746443" y="1440161"/>
              <a:ext cx="9423400" cy="832911"/>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2800" i="1"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i="1"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i="1"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ko-KR" i="0" dirty="0"/>
                <a:t>Azure Functions can have triggers, inputs and outputs called bindings</a:t>
              </a:r>
            </a:p>
          </p:txBody>
        </p:sp>
      </p:grpSp>
    </p:spTree>
    <p:extLst>
      <p:ext uri="{BB962C8B-B14F-4D97-AF65-F5344CB8AC3E}">
        <p14:creationId xmlns:p14="http://schemas.microsoft.com/office/powerpoint/2010/main" val="1153003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9595" y="1373621"/>
            <a:ext cx="6832810" cy="5310909"/>
          </a:xfrm>
          <a:prstGeom prst="rect">
            <a:avLst/>
          </a:prstGeom>
          <a:ln>
            <a:solidFill>
              <a:schemeClr val="bg2"/>
            </a:solidFill>
          </a:ln>
        </p:spPr>
      </p:pic>
      <p:sp>
        <p:nvSpPr>
          <p:cNvPr id="4" name="TextBox 3"/>
          <p:cNvSpPr txBox="1"/>
          <p:nvPr/>
        </p:nvSpPr>
        <p:spPr>
          <a:xfrm>
            <a:off x="9512405" y="2286001"/>
            <a:ext cx="2286000" cy="923330"/>
          </a:xfrm>
          <a:prstGeom prst="rect">
            <a:avLst/>
          </a:prstGeom>
          <a:noFill/>
        </p:spPr>
        <p:txBody>
          <a:bodyPr wrap="square" rtlCol="0">
            <a:spAutoFit/>
          </a:bodyPr>
          <a:lstStyle/>
          <a:p>
            <a:r>
              <a:rPr lang="en-US" dirty="0"/>
              <a:t>* = The HTTP output binding requires an HTTP trigger. </a:t>
            </a:r>
          </a:p>
        </p:txBody>
      </p:sp>
    </p:spTree>
    <p:extLst>
      <p:ext uri="{BB962C8B-B14F-4D97-AF65-F5344CB8AC3E}">
        <p14:creationId xmlns:p14="http://schemas.microsoft.com/office/powerpoint/2010/main" val="268696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Code Along: Serverless Survey</a:t>
            </a:r>
          </a:p>
        </p:txBody>
      </p:sp>
      <p:sp>
        <p:nvSpPr>
          <p:cNvPr id="3" name="Content Placeholder 2"/>
          <p:cNvSpPr>
            <a:spLocks noGrp="1"/>
          </p:cNvSpPr>
          <p:nvPr>
            <p:ph idx="1"/>
          </p:nvPr>
        </p:nvSpPr>
        <p:spPr>
          <a:xfrm>
            <a:off x="838200" y="3646588"/>
            <a:ext cx="10515600" cy="1903413"/>
          </a:xfrm>
        </p:spPr>
        <p:txBody>
          <a:bodyPr/>
          <a:lstStyle/>
          <a:p>
            <a:pPr marL="514350" indent="-514350">
              <a:buFont typeface="+mj-lt"/>
              <a:buAutoNum type="arabicPeriod"/>
            </a:pPr>
            <a:r>
              <a:rPr lang="en-US" dirty="0"/>
              <a:t>Create Azure Storage</a:t>
            </a:r>
          </a:p>
          <a:p>
            <a:pPr marL="514350" indent="-514350">
              <a:buFont typeface="+mj-lt"/>
              <a:buAutoNum type="arabicPeriod"/>
            </a:pPr>
            <a:r>
              <a:rPr lang="en-US" dirty="0"/>
              <a:t>Create a survey HTTP function which saves data from an HTML page to Azure Table</a:t>
            </a:r>
          </a:p>
          <a:p>
            <a:pPr marL="514350" indent="-514350">
              <a:buFont typeface="+mj-lt"/>
              <a:buAutoNum type="arabicPeriod"/>
            </a:pPr>
            <a:r>
              <a:rPr lang="en-US" dirty="0"/>
              <a:t>Create HTTP function to serve the HTML page (Optional)</a:t>
            </a:r>
          </a:p>
        </p:txBody>
      </p:sp>
      <p:grpSp>
        <p:nvGrpSpPr>
          <p:cNvPr id="4" name="Group 3"/>
          <p:cNvGrpSpPr/>
          <p:nvPr/>
        </p:nvGrpSpPr>
        <p:grpSpPr>
          <a:xfrm>
            <a:off x="0" y="1649716"/>
            <a:ext cx="12192000" cy="1869281"/>
            <a:chOff x="0" y="1836306"/>
            <a:chExt cx="12192000" cy="592349"/>
          </a:xfrm>
        </p:grpSpPr>
        <p:sp>
          <p:nvSpPr>
            <p:cNvPr id="5" name="Rectangle 4"/>
            <p:cNvSpPr/>
            <p:nvPr/>
          </p:nvSpPr>
          <p:spPr bwMode="auto">
            <a:xfrm>
              <a:off x="0" y="1836306"/>
              <a:ext cx="12192000" cy="592349"/>
            </a:xfrm>
            <a:prstGeom prst="rect">
              <a:avLst/>
            </a:prstGeom>
            <a:solidFill>
              <a:srgbClr val="336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6" name="TextBox 5"/>
            <p:cNvSpPr txBox="1"/>
            <p:nvPr/>
          </p:nvSpPr>
          <p:spPr>
            <a:xfrm>
              <a:off x="853962" y="1948555"/>
              <a:ext cx="10267510" cy="367850"/>
            </a:xfrm>
            <a:prstGeom prst="rect">
              <a:avLst/>
            </a:prstGeom>
            <a:noFill/>
          </p:spPr>
          <p:txBody>
            <a:bodyPr wrap="square" rtlCol="0">
              <a:spAutoFit/>
            </a:bodyPr>
            <a:lstStyle/>
            <a:p>
              <a:r>
                <a:rPr lang="en-US" sz="2800" dirty="0">
                  <a:solidFill>
                    <a:schemeClr val="bg1"/>
                  </a:solidFill>
                </a:rPr>
                <a:t>The following slides are a guide through the set up of a serverless survey using Azure Functions, including the following steps:</a:t>
              </a:r>
            </a:p>
          </p:txBody>
        </p:sp>
      </p:grpSp>
    </p:spTree>
    <p:extLst>
      <p:ext uri="{BB962C8B-B14F-4D97-AF65-F5344CB8AC3E}">
        <p14:creationId xmlns:p14="http://schemas.microsoft.com/office/powerpoint/2010/main" val="1365307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Serverless Survey: Goals</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88736" y="2054898"/>
            <a:ext cx="6090920" cy="4786471"/>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656" y="1674057"/>
            <a:ext cx="5967977" cy="5260543"/>
          </a:xfrm>
          <a:prstGeom prst="rect">
            <a:avLst/>
          </a:prstGeom>
        </p:spPr>
      </p:pic>
    </p:spTree>
    <p:extLst>
      <p:ext uri="{BB962C8B-B14F-4D97-AF65-F5344CB8AC3E}">
        <p14:creationId xmlns:p14="http://schemas.microsoft.com/office/powerpoint/2010/main" val="958974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Serverless Survey: Create a Function</a:t>
            </a:r>
          </a:p>
        </p:txBody>
      </p:sp>
      <p:grpSp>
        <p:nvGrpSpPr>
          <p:cNvPr id="5" name="Group 4"/>
          <p:cNvGrpSpPr/>
          <p:nvPr/>
        </p:nvGrpSpPr>
        <p:grpSpPr>
          <a:xfrm>
            <a:off x="0" y="1801958"/>
            <a:ext cx="12192000" cy="1834377"/>
            <a:chOff x="0" y="1836306"/>
            <a:chExt cx="12192000" cy="415176"/>
          </a:xfrm>
        </p:grpSpPr>
        <p:sp>
          <p:nvSpPr>
            <p:cNvPr id="6" name="Rectangle 5"/>
            <p:cNvSpPr/>
            <p:nvPr/>
          </p:nvSpPr>
          <p:spPr bwMode="auto">
            <a:xfrm>
              <a:off x="0" y="1836306"/>
              <a:ext cx="12192000" cy="415176"/>
            </a:xfrm>
            <a:prstGeom prst="rect">
              <a:avLst/>
            </a:prstGeom>
            <a:solidFill>
              <a:srgbClr val="336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7" name="TextBox 6"/>
            <p:cNvSpPr txBox="1"/>
            <p:nvPr/>
          </p:nvSpPr>
          <p:spPr>
            <a:xfrm>
              <a:off x="853962" y="1948555"/>
              <a:ext cx="10267510" cy="201724"/>
            </a:xfrm>
            <a:prstGeom prst="rect">
              <a:avLst/>
            </a:prstGeom>
            <a:noFill/>
          </p:spPr>
          <p:txBody>
            <a:bodyPr wrap="square" rtlCol="0">
              <a:spAutoFit/>
            </a:bodyPr>
            <a:lstStyle/>
            <a:p>
              <a:r>
                <a:rPr lang="en-US" sz="2800" dirty="0">
                  <a:solidFill>
                    <a:schemeClr val="bg1"/>
                  </a:solidFill>
                </a:rPr>
                <a:t>Use the function created earlier in this lesson, or create a new one</a:t>
              </a:r>
            </a:p>
          </p:txBody>
        </p:sp>
      </p:grpSp>
    </p:spTree>
    <p:extLst>
      <p:ext uri="{BB962C8B-B14F-4D97-AF65-F5344CB8AC3E}">
        <p14:creationId xmlns:p14="http://schemas.microsoft.com/office/powerpoint/2010/main" val="1899977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Serverless Survey: Outputs</a:t>
            </a:r>
          </a:p>
        </p:txBody>
      </p:sp>
      <p:sp>
        <p:nvSpPr>
          <p:cNvPr id="4" name="Content Placeholder 3"/>
          <p:cNvSpPr>
            <a:spLocks noGrp="1"/>
          </p:cNvSpPr>
          <p:nvPr>
            <p:ph sz="half" idx="1"/>
          </p:nvPr>
        </p:nvSpPr>
        <p:spPr>
          <a:xfrm>
            <a:off x="838200" y="1825625"/>
            <a:ext cx="3999807" cy="4351338"/>
          </a:xfrm>
        </p:spPr>
        <p:txBody>
          <a:bodyPr/>
          <a:lstStyle/>
          <a:p>
            <a:r>
              <a:rPr lang="en-US" dirty="0"/>
              <a:t>Select Integrate | Outputs | Azure Table Storage</a:t>
            </a:r>
          </a:p>
          <a:p>
            <a:r>
              <a:rPr lang="en-US" dirty="0"/>
              <a:t>Select new in "Storage account connection”</a:t>
            </a:r>
          </a:p>
          <a:p>
            <a:pPr marL="0" indent="0">
              <a:buNone/>
            </a:pPr>
            <a:endParaRPr lang="en-US"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38007" y="1262701"/>
            <a:ext cx="7586381" cy="5477186"/>
          </a:xfrm>
        </p:spPr>
      </p:pic>
    </p:spTree>
    <p:extLst>
      <p:ext uri="{BB962C8B-B14F-4D97-AF65-F5344CB8AC3E}">
        <p14:creationId xmlns:p14="http://schemas.microsoft.com/office/powerpoint/2010/main" val="68572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Account</a:t>
            </a:r>
          </a:p>
        </p:txBody>
      </p:sp>
      <p:pic>
        <p:nvPicPr>
          <p:cNvPr id="5" name="Content Placeholder 4"/>
          <p:cNvPicPr>
            <a:picLocks noGrp="1" noChangeAspect="1"/>
          </p:cNvPicPr>
          <p:nvPr>
            <p:ph sz="half" idx="1"/>
          </p:nvPr>
        </p:nvPicPr>
        <p:blipFill>
          <a:blip r:embed="rId2"/>
          <a:stretch>
            <a:fillRect/>
          </a:stretch>
        </p:blipFill>
        <p:spPr>
          <a:xfrm>
            <a:off x="1358900" y="1918494"/>
            <a:ext cx="4140200" cy="4165600"/>
          </a:xfrm>
          <a:prstGeom prst="rect">
            <a:avLst/>
          </a:prstGeom>
        </p:spPr>
      </p:pic>
      <p:sp>
        <p:nvSpPr>
          <p:cNvPr id="4" name="Content Placeholder 3"/>
          <p:cNvSpPr>
            <a:spLocks noGrp="1"/>
          </p:cNvSpPr>
          <p:nvPr>
            <p:ph sz="half" idx="2"/>
          </p:nvPr>
        </p:nvSpPr>
        <p:spPr/>
        <p:txBody>
          <a:bodyPr/>
          <a:lstStyle/>
          <a:p>
            <a:r>
              <a:rPr lang="en-US" dirty="0"/>
              <a:t>Select existing (or create new) Storage account</a:t>
            </a:r>
          </a:p>
          <a:p>
            <a:r>
              <a:rPr lang="en-US" dirty="0"/>
              <a:t>Environment variable will be added automatically</a:t>
            </a:r>
          </a:p>
        </p:txBody>
      </p:sp>
    </p:spTree>
    <p:extLst>
      <p:ext uri="{BB962C8B-B14F-4D97-AF65-F5344CB8AC3E}">
        <p14:creationId xmlns:p14="http://schemas.microsoft.com/office/powerpoint/2010/main" val="2013745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Serverless Survey: Check HTTP trigger</a:t>
            </a:r>
          </a:p>
        </p:txBody>
      </p:sp>
      <p:sp>
        <p:nvSpPr>
          <p:cNvPr id="3" name="Content Placeholder 2"/>
          <p:cNvSpPr>
            <a:spLocks noGrp="1"/>
          </p:cNvSpPr>
          <p:nvPr>
            <p:ph sz="half" idx="1"/>
          </p:nvPr>
        </p:nvSpPr>
        <p:spPr>
          <a:xfrm>
            <a:off x="8418022" y="1690688"/>
            <a:ext cx="2935778" cy="4351338"/>
          </a:xfrm>
        </p:spPr>
        <p:txBody>
          <a:bodyPr/>
          <a:lstStyle/>
          <a:p>
            <a:r>
              <a:rPr lang="en-US" dirty="0"/>
              <a:t>Verify Settings</a:t>
            </a: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4873" y="1380744"/>
            <a:ext cx="7586477" cy="5477256"/>
          </a:xfrm>
        </p:spPr>
      </p:pic>
    </p:spTree>
    <p:extLst>
      <p:ext uri="{BB962C8B-B14F-4D97-AF65-F5344CB8AC3E}">
        <p14:creationId xmlns:p14="http://schemas.microsoft.com/office/powerpoint/2010/main" val="765814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46418" y="369818"/>
            <a:ext cx="4948518" cy="769441"/>
          </a:xfrm>
          <a:prstGeom prst="rect">
            <a:avLst/>
          </a:prstGeom>
          <a:noFill/>
        </p:spPr>
        <p:txBody>
          <a:bodyPr wrap="square" rtlCol="0">
            <a:spAutoFit/>
          </a:bodyPr>
          <a:lstStyle/>
          <a:p>
            <a:r>
              <a:rPr lang="en-US" sz="4400" dirty="0">
                <a:solidFill>
                  <a:srgbClr val="292929"/>
                </a:solidFill>
                <a:latin typeface="Segoe UI"/>
              </a:rPr>
              <a:t>Objectives</a:t>
            </a:r>
          </a:p>
        </p:txBody>
      </p:sp>
      <p:grpSp>
        <p:nvGrpSpPr>
          <p:cNvPr id="8" name="Group 7"/>
          <p:cNvGrpSpPr/>
          <p:nvPr/>
        </p:nvGrpSpPr>
        <p:grpSpPr>
          <a:xfrm>
            <a:off x="0" y="1950630"/>
            <a:ext cx="12192000" cy="3539504"/>
            <a:chOff x="0" y="1950630"/>
            <a:chExt cx="12192000" cy="3539504"/>
          </a:xfrm>
        </p:grpSpPr>
        <p:grpSp>
          <p:nvGrpSpPr>
            <p:cNvPr id="2" name="Group 1"/>
            <p:cNvGrpSpPr/>
            <p:nvPr/>
          </p:nvGrpSpPr>
          <p:grpSpPr>
            <a:xfrm>
              <a:off x="0" y="1950630"/>
              <a:ext cx="12192000" cy="832911"/>
              <a:chOff x="0" y="1950630"/>
              <a:chExt cx="12192000" cy="832911"/>
            </a:xfrm>
          </p:grpSpPr>
          <p:sp>
            <p:nvSpPr>
              <p:cNvPr id="3" name="Rectangle 2"/>
              <p:cNvSpPr/>
              <p:nvPr/>
            </p:nvSpPr>
            <p:spPr>
              <a:xfrm>
                <a:off x="0" y="1950630"/>
                <a:ext cx="12192000" cy="832911"/>
              </a:xfrm>
              <a:prstGeom prst="rect">
                <a:avLst/>
              </a:prstGeom>
              <a:solidFill>
                <a:srgbClr val="0070C0"/>
              </a:solidFill>
              <a:ln w="9525" cap="flat" cmpd="sng" algn="ctr">
                <a:noFill/>
                <a:prstDash val="solid"/>
              </a:ln>
              <a:effectLst/>
            </p:spPr>
            <p:txBody>
              <a:bodyPr rtlCol="0" anchor="ctr"/>
              <a:lstStyle/>
              <a:p>
                <a:pPr algn="ctr">
                  <a:buFont typeface="Arial" panose="020B0604020202020204" pitchFamily="34" charset="0"/>
                  <a:buNone/>
                  <a:defRPr/>
                </a:pPr>
                <a:endParaRPr lang="en-US" sz="4000" i="1" kern="0" dirty="0">
                  <a:solidFill>
                    <a:prstClr val="white"/>
                  </a:solidFill>
                  <a:latin typeface="Segoe UI"/>
                </a:endParaRPr>
              </a:p>
            </p:txBody>
          </p:sp>
          <p:sp>
            <p:nvSpPr>
              <p:cNvPr id="4" name="Content Placeholder 2"/>
              <p:cNvSpPr txBox="1">
                <a:spLocks/>
              </p:cNvSpPr>
              <p:nvPr/>
            </p:nvSpPr>
            <p:spPr>
              <a:xfrm>
                <a:off x="846418" y="1950630"/>
                <a:ext cx="9423400" cy="832911"/>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2800" i="1"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i="1"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i="1"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i="0" dirty="0">
                    <a:solidFill>
                      <a:srgbClr val="FFFFFF"/>
                    </a:solidFill>
                    <a:latin typeface="Segoe UI"/>
                  </a:rPr>
                  <a:t>By the end of this lesson you should be able to:</a:t>
                </a:r>
              </a:p>
            </p:txBody>
          </p:sp>
        </p:grpSp>
        <p:sp>
          <p:nvSpPr>
            <p:cNvPr id="7" name="Rectangle 6"/>
            <p:cNvSpPr/>
            <p:nvPr/>
          </p:nvSpPr>
          <p:spPr>
            <a:xfrm>
              <a:off x="0" y="2783539"/>
              <a:ext cx="12192000" cy="2706595"/>
            </a:xfrm>
            <a:prstGeom prst="rect">
              <a:avLst/>
            </a:prstGeom>
            <a:solidFill>
              <a:srgbClr val="000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16038" indent="-457200">
                <a:buFont typeface="Wingdings" charset="2"/>
                <a:buChar char="§"/>
              </a:pPr>
              <a:r>
                <a:rPr lang="en-US" sz="2800" dirty="0">
                  <a:solidFill>
                    <a:srgbClr val="FFFFFF"/>
                  </a:solidFill>
                </a:rPr>
                <a:t>Understand Serverless Computing, how and when to use it</a:t>
              </a:r>
            </a:p>
            <a:p>
              <a:pPr marL="1316038" indent="-457200">
                <a:buFont typeface="Wingdings" charset="2"/>
                <a:buChar char="§"/>
              </a:pPr>
              <a:r>
                <a:rPr lang="en-US" sz="2800" dirty="0">
                  <a:solidFill>
                    <a:srgbClr val="FFFFFF"/>
                  </a:solidFill>
                </a:rPr>
                <a:t>Understand Azure Functions</a:t>
              </a:r>
            </a:p>
            <a:p>
              <a:pPr marL="1316038" indent="-457200">
                <a:buFont typeface="Wingdings" charset="2"/>
                <a:buChar char="§"/>
              </a:pPr>
              <a:r>
                <a:rPr lang="en-US" sz="2800" dirty="0">
                  <a:solidFill>
                    <a:srgbClr val="FFFFFF"/>
                  </a:solidFill>
                </a:rPr>
                <a:t>Interact with Azure Functions</a:t>
              </a:r>
            </a:p>
          </p:txBody>
        </p:sp>
      </p:grpSp>
    </p:spTree>
    <p:extLst>
      <p:ext uri="{BB962C8B-B14F-4D97-AF65-F5344CB8AC3E}">
        <p14:creationId xmlns:p14="http://schemas.microsoft.com/office/powerpoint/2010/main" val="484104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Develop: index.js</a:t>
            </a:r>
          </a:p>
        </p:txBody>
      </p:sp>
      <p:sp>
        <p:nvSpPr>
          <p:cNvPr id="6" name="Content Placeholder 5"/>
          <p:cNvSpPr>
            <a:spLocks noGrp="1"/>
          </p:cNvSpPr>
          <p:nvPr>
            <p:ph sz="half" idx="1"/>
          </p:nvPr>
        </p:nvSpPr>
        <p:spPr>
          <a:xfrm>
            <a:off x="442823" y="1167442"/>
            <a:ext cx="3630413" cy="5492149"/>
          </a:xfrm>
        </p:spPr>
        <p:txBody>
          <a:bodyPr/>
          <a:lstStyle/>
          <a:p>
            <a:r>
              <a:rPr lang="en-US" dirty="0"/>
              <a:t>Select Develop and type this code. This code declares a request handler for the HTTP function.</a:t>
            </a:r>
          </a:p>
        </p:txBody>
      </p:sp>
      <p:sp>
        <p:nvSpPr>
          <p:cNvPr id="7" name="Content Placeholder 6"/>
          <p:cNvSpPr>
            <a:spLocks noGrp="1"/>
          </p:cNvSpPr>
          <p:nvPr>
            <p:ph idx="13"/>
          </p:nvPr>
        </p:nvSpPr>
        <p:spPr>
          <a:xfrm>
            <a:off x="4073236" y="1167442"/>
            <a:ext cx="7716198" cy="5492149"/>
          </a:xfrm>
        </p:spPr>
        <p:txBody>
          <a:bodyPr/>
          <a:lstStyle/>
          <a:p>
            <a:pPr>
              <a:lnSpc>
                <a:spcPct val="100000"/>
              </a:lnSpc>
              <a:spcBef>
                <a:spcPts val="0"/>
              </a:spcBef>
            </a:pPr>
            <a:r>
              <a:rPr lang="en-US" dirty="0"/>
              <a:t>module.exports = function (context, req) { </a:t>
            </a:r>
          </a:p>
          <a:p>
            <a:pPr>
              <a:lnSpc>
                <a:spcPct val="100000"/>
              </a:lnSpc>
              <a:spcBef>
                <a:spcPts val="0"/>
              </a:spcBef>
            </a:pPr>
            <a:r>
              <a:rPr lang="en-US" dirty="0"/>
              <a:t>  const error = (err)=&gt; { </a:t>
            </a:r>
          </a:p>
          <a:p>
            <a:pPr>
              <a:lnSpc>
                <a:spcPct val="100000"/>
              </a:lnSpc>
              <a:spcBef>
                <a:spcPts val="0"/>
              </a:spcBef>
            </a:pPr>
            <a:r>
              <a:rPr lang="en-US" dirty="0"/>
              <a:t>    let res = { </a:t>
            </a:r>
          </a:p>
          <a:p>
            <a:pPr>
              <a:lnSpc>
                <a:spcPct val="100000"/>
              </a:lnSpc>
              <a:spcBef>
                <a:spcPts val="0"/>
              </a:spcBef>
            </a:pPr>
            <a:r>
              <a:rPr lang="en-US" dirty="0"/>
              <a:t>      status: 400, </a:t>
            </a:r>
          </a:p>
          <a:p>
            <a:pPr>
              <a:lnSpc>
                <a:spcPct val="100000"/>
              </a:lnSpc>
              <a:spcBef>
                <a:spcPts val="0"/>
              </a:spcBef>
            </a:pPr>
            <a:r>
              <a:rPr lang="en-US" dirty="0"/>
              <a:t>      body: err </a:t>
            </a:r>
          </a:p>
          <a:p>
            <a:pPr>
              <a:lnSpc>
                <a:spcPct val="100000"/>
              </a:lnSpc>
              <a:spcBef>
                <a:spcPts val="0"/>
              </a:spcBef>
            </a:pPr>
            <a:r>
              <a:rPr lang="en-US" dirty="0"/>
              <a:t>    }</a:t>
            </a:r>
          </a:p>
          <a:p>
            <a:pPr>
              <a:lnSpc>
                <a:spcPct val="100000"/>
              </a:lnSpc>
              <a:spcBef>
                <a:spcPts val="0"/>
              </a:spcBef>
            </a:pPr>
            <a:r>
              <a:rPr lang="en-US" dirty="0"/>
              <a:t>    context.done(null, res) </a:t>
            </a:r>
          </a:p>
          <a:p>
            <a:pPr>
              <a:lnSpc>
                <a:spcPct val="100000"/>
              </a:lnSpc>
              <a:spcBef>
                <a:spcPts val="0"/>
              </a:spcBef>
            </a:pPr>
            <a:r>
              <a:rPr lang="en-US" dirty="0"/>
              <a:t>  } </a:t>
            </a:r>
          </a:p>
          <a:p>
            <a:pPr>
              <a:lnSpc>
                <a:spcPct val="100000"/>
              </a:lnSpc>
              <a:spcBef>
                <a:spcPts val="0"/>
              </a:spcBef>
            </a:pPr>
            <a:r>
              <a:rPr lang="en-US" dirty="0"/>
              <a:t>context.log('JavaScript HTTP trigger function processed a request.', req.body)</a:t>
            </a:r>
          </a:p>
        </p:txBody>
      </p:sp>
    </p:spTree>
    <p:extLst>
      <p:ext uri="{BB962C8B-B14F-4D97-AF65-F5344CB8AC3E}">
        <p14:creationId xmlns:p14="http://schemas.microsoft.com/office/powerpoint/2010/main" val="1334710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 index.js (continued)</a:t>
            </a:r>
          </a:p>
        </p:txBody>
      </p:sp>
      <p:sp>
        <p:nvSpPr>
          <p:cNvPr id="3" name="Content Placeholder 2"/>
          <p:cNvSpPr>
            <a:spLocks noGrp="1"/>
          </p:cNvSpPr>
          <p:nvPr>
            <p:ph sz="half" idx="1"/>
          </p:nvPr>
        </p:nvSpPr>
        <p:spPr/>
        <p:txBody>
          <a:bodyPr/>
          <a:lstStyle/>
          <a:p>
            <a:r>
              <a:rPr lang="en-US" dirty="0"/>
              <a:t>This code checks for request body (payload) and parses the url encoded string (web form) into JavaScript/Node object which is our survey data.</a:t>
            </a:r>
          </a:p>
          <a:p>
            <a:endParaRPr lang="en-US" dirty="0"/>
          </a:p>
          <a:p>
            <a:endParaRPr lang="en-US" dirty="0"/>
          </a:p>
          <a:p>
            <a:r>
              <a:rPr lang="en-US" dirty="0"/>
              <a:t>Validate presence of the survey data. </a:t>
            </a:r>
          </a:p>
          <a:p>
            <a:endParaRPr lang="en-US" dirty="0"/>
          </a:p>
        </p:txBody>
      </p:sp>
      <p:sp>
        <p:nvSpPr>
          <p:cNvPr id="4" name="Content Placeholder 3"/>
          <p:cNvSpPr>
            <a:spLocks noGrp="1"/>
          </p:cNvSpPr>
          <p:nvPr>
            <p:ph idx="13"/>
          </p:nvPr>
        </p:nvSpPr>
        <p:spPr/>
        <p:txBody>
          <a:bodyPr/>
          <a:lstStyle/>
          <a:p>
            <a:pPr>
              <a:lnSpc>
                <a:spcPct val="100000"/>
              </a:lnSpc>
              <a:spcBef>
                <a:spcPts val="0"/>
              </a:spcBef>
            </a:pPr>
            <a:endParaRPr lang="en-US" dirty="0"/>
          </a:p>
          <a:p>
            <a:pPr>
              <a:lnSpc>
                <a:spcPct val="100000"/>
              </a:lnSpc>
              <a:spcBef>
                <a:spcPts val="0"/>
              </a:spcBef>
            </a:pPr>
            <a:r>
              <a:rPr lang="en-US" dirty="0"/>
              <a:t>if (!req.body) return error('no body')</a:t>
            </a:r>
          </a:p>
          <a:p>
            <a:pPr>
              <a:lnSpc>
                <a:spcPct val="100000"/>
              </a:lnSpc>
              <a:spcBef>
                <a:spcPts val="0"/>
              </a:spcBef>
            </a:pPr>
            <a:r>
              <a:rPr lang="en-US" dirty="0"/>
              <a:t>const data = require('querystring').parse(req.body)</a:t>
            </a:r>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r>
              <a:rPr lang="en-US" dirty="0"/>
              <a:t>if (!data.name) return error('no name') </a:t>
            </a:r>
          </a:p>
          <a:p>
            <a:pPr>
              <a:lnSpc>
                <a:spcPct val="100000"/>
              </a:lnSpc>
              <a:spcBef>
                <a:spcPts val="0"/>
              </a:spcBef>
            </a:pPr>
            <a:r>
              <a:rPr lang="en-US" dirty="0"/>
              <a:t>if (!data.phone) return error('no phone') </a:t>
            </a:r>
          </a:p>
          <a:p>
            <a:pPr>
              <a:lnSpc>
                <a:spcPct val="100000"/>
              </a:lnSpc>
              <a:spcBef>
                <a:spcPts val="0"/>
              </a:spcBef>
            </a:pPr>
            <a:r>
              <a:rPr lang="en-US" dirty="0"/>
              <a:t>if (!data.rating) return error('no rating') </a:t>
            </a:r>
          </a:p>
          <a:p>
            <a:pPr>
              <a:lnSpc>
                <a:spcPct val="100000"/>
              </a:lnSpc>
              <a:spcBef>
                <a:spcPts val="0"/>
              </a:spcBef>
            </a:pPr>
            <a:r>
              <a:rPr lang="en-US" dirty="0"/>
              <a:t>if (!data.comments) return error('no comments') </a:t>
            </a:r>
          </a:p>
          <a:p>
            <a:pPr>
              <a:lnSpc>
                <a:spcPct val="100000"/>
              </a:lnSpc>
              <a:spcBef>
                <a:spcPts val="0"/>
              </a:spcBef>
            </a:pPr>
            <a:r>
              <a:rPr lang="en-US" dirty="0"/>
              <a:t>if (!data.email) return error('no email')</a:t>
            </a:r>
          </a:p>
          <a:p>
            <a:pPr>
              <a:lnSpc>
                <a:spcPct val="100000"/>
              </a:lnSpc>
              <a:spcBef>
                <a:spcPts val="0"/>
              </a:spcBef>
            </a:pPr>
            <a:endParaRPr lang="en-US" dirty="0"/>
          </a:p>
        </p:txBody>
      </p:sp>
    </p:spTree>
    <p:extLst>
      <p:ext uri="{BB962C8B-B14F-4D97-AF65-F5344CB8AC3E}">
        <p14:creationId xmlns:p14="http://schemas.microsoft.com/office/powerpoint/2010/main" val="451619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 index.js (continued)</a:t>
            </a:r>
          </a:p>
        </p:txBody>
      </p:sp>
      <p:sp>
        <p:nvSpPr>
          <p:cNvPr id="3" name="Content Placeholder 2"/>
          <p:cNvSpPr>
            <a:spLocks noGrp="1"/>
          </p:cNvSpPr>
          <p:nvPr>
            <p:ph sz="half" idx="1"/>
          </p:nvPr>
        </p:nvSpPr>
        <p:spPr/>
        <p:txBody>
          <a:bodyPr/>
          <a:lstStyle/>
          <a:p>
            <a:r>
              <a:rPr lang="en-US" dirty="0"/>
              <a:t>Finally, create object, use timestamp as unique row key. Access to </a:t>
            </a:r>
            <a:r>
              <a:rPr lang="en-US" sz="1600" dirty="0">
                <a:latin typeface="Consolas" charset="0"/>
                <a:ea typeface="Consolas" charset="0"/>
                <a:cs typeface="Consolas" charset="0"/>
              </a:rPr>
              <a:t>context.binding.outputTable</a:t>
            </a:r>
            <a:r>
              <a:rPr lang="en-US" dirty="0"/>
              <a:t> allows use of Azure Storage Tables.</a:t>
            </a:r>
          </a:p>
        </p:txBody>
      </p:sp>
      <p:sp>
        <p:nvSpPr>
          <p:cNvPr id="4" name="Content Placeholder 3"/>
          <p:cNvSpPr>
            <a:spLocks noGrp="1"/>
          </p:cNvSpPr>
          <p:nvPr>
            <p:ph idx="13"/>
          </p:nvPr>
        </p:nvSpPr>
        <p:spPr/>
        <p:txBody>
          <a:bodyPr/>
          <a:lstStyle/>
          <a:p>
            <a:pPr>
              <a:lnSpc>
                <a:spcPct val="100000"/>
              </a:lnSpc>
              <a:spcBef>
                <a:spcPts val="0"/>
              </a:spcBef>
            </a:pPr>
            <a:r>
              <a:rPr lang="en-US" dirty="0"/>
              <a:t>context.bindings.outputTable = [{ </a:t>
            </a:r>
          </a:p>
          <a:p>
            <a:pPr>
              <a:lnSpc>
                <a:spcPct val="100000"/>
              </a:lnSpc>
              <a:spcBef>
                <a:spcPts val="0"/>
              </a:spcBef>
            </a:pPr>
            <a:r>
              <a:rPr lang="en-US" dirty="0"/>
              <a:t>  PartitionKey: 'surkeypat', </a:t>
            </a:r>
          </a:p>
          <a:p>
            <a:pPr>
              <a:lnSpc>
                <a:spcPct val="100000"/>
              </a:lnSpc>
              <a:spcBef>
                <a:spcPts val="0"/>
              </a:spcBef>
            </a:pPr>
            <a:r>
              <a:rPr lang="en-US" dirty="0"/>
              <a:t>  RowKey: Date.now(), </a:t>
            </a:r>
          </a:p>
          <a:p>
            <a:pPr>
              <a:lnSpc>
                <a:spcPct val="100000"/>
              </a:lnSpc>
              <a:spcBef>
                <a:spcPts val="0"/>
              </a:spcBef>
            </a:pPr>
            <a:r>
              <a:rPr lang="en-US" dirty="0"/>
              <a:t>  name: data.name, </a:t>
            </a:r>
          </a:p>
          <a:p>
            <a:pPr>
              <a:lnSpc>
                <a:spcPct val="100000"/>
              </a:lnSpc>
              <a:spcBef>
                <a:spcPts val="0"/>
              </a:spcBef>
            </a:pPr>
            <a:r>
              <a:rPr lang="en-US" dirty="0"/>
              <a:t>  phone: data.phone, </a:t>
            </a:r>
          </a:p>
          <a:p>
            <a:pPr>
              <a:lnSpc>
                <a:spcPct val="100000"/>
              </a:lnSpc>
              <a:spcBef>
                <a:spcPts val="0"/>
              </a:spcBef>
            </a:pPr>
            <a:r>
              <a:rPr lang="en-US" dirty="0"/>
              <a:t>  comments: data.comments, </a:t>
            </a:r>
          </a:p>
          <a:p>
            <a:pPr>
              <a:lnSpc>
                <a:spcPct val="100000"/>
              </a:lnSpc>
              <a:spcBef>
                <a:spcPts val="0"/>
              </a:spcBef>
            </a:pPr>
            <a:r>
              <a:rPr lang="en-US" dirty="0"/>
              <a:t>  email: data.email, </a:t>
            </a:r>
          </a:p>
          <a:p>
            <a:pPr>
              <a:lnSpc>
                <a:spcPct val="100000"/>
              </a:lnSpc>
              <a:spcBef>
                <a:spcPts val="0"/>
              </a:spcBef>
            </a:pPr>
            <a:r>
              <a:rPr lang="en-US" dirty="0"/>
              <a:t>  rating: data.rating </a:t>
            </a:r>
          </a:p>
          <a:p>
            <a:pPr>
              <a:lnSpc>
                <a:spcPct val="100000"/>
              </a:lnSpc>
              <a:spcBef>
                <a:spcPts val="0"/>
              </a:spcBef>
            </a:pPr>
            <a:r>
              <a:rPr lang="en-US" dirty="0"/>
              <a:t>}] </a:t>
            </a:r>
          </a:p>
          <a:p>
            <a:pPr>
              <a:lnSpc>
                <a:spcPct val="100000"/>
              </a:lnSpc>
              <a:spcBef>
                <a:spcPts val="0"/>
              </a:spcBef>
            </a:pPr>
            <a:endParaRPr lang="en-US" dirty="0"/>
          </a:p>
          <a:p>
            <a:pPr>
              <a:lnSpc>
                <a:spcPct val="100000"/>
              </a:lnSpc>
              <a:spcBef>
                <a:spcPts val="0"/>
              </a:spcBef>
            </a:pPr>
            <a:r>
              <a:rPr lang="en-US" dirty="0"/>
              <a:t>let res = { </a:t>
            </a:r>
          </a:p>
          <a:p>
            <a:pPr>
              <a:lnSpc>
                <a:spcPct val="100000"/>
              </a:lnSpc>
              <a:spcBef>
                <a:spcPts val="0"/>
              </a:spcBef>
            </a:pPr>
            <a:r>
              <a:rPr lang="en-US" dirty="0"/>
              <a:t>  status: 201,</a:t>
            </a:r>
          </a:p>
          <a:p>
            <a:pPr>
              <a:lnSpc>
                <a:spcPct val="100000"/>
              </a:lnSpc>
              <a:spcBef>
                <a:spcPts val="0"/>
              </a:spcBef>
            </a:pPr>
            <a:r>
              <a:rPr lang="en-US" dirty="0"/>
              <a:t>  body: data </a:t>
            </a:r>
          </a:p>
          <a:p>
            <a:pPr>
              <a:lnSpc>
                <a:spcPct val="100000"/>
              </a:lnSpc>
              <a:spcBef>
                <a:spcPts val="0"/>
              </a:spcBef>
            </a:pPr>
            <a:r>
              <a:rPr lang="en-US" dirty="0"/>
              <a:t>} </a:t>
            </a:r>
          </a:p>
          <a:p>
            <a:pPr>
              <a:lnSpc>
                <a:spcPct val="100000"/>
              </a:lnSpc>
              <a:spcBef>
                <a:spcPts val="0"/>
              </a:spcBef>
            </a:pPr>
            <a:endParaRPr lang="en-US" dirty="0"/>
          </a:p>
          <a:p>
            <a:pPr>
              <a:lnSpc>
                <a:spcPct val="100000"/>
              </a:lnSpc>
              <a:spcBef>
                <a:spcPts val="0"/>
              </a:spcBef>
            </a:pPr>
            <a:r>
              <a:rPr lang="en-US" dirty="0"/>
              <a:t>context.done(null, res) }</a:t>
            </a:r>
          </a:p>
        </p:txBody>
      </p:sp>
    </p:spTree>
    <p:extLst>
      <p:ext uri="{BB962C8B-B14F-4D97-AF65-F5344CB8AC3E}">
        <p14:creationId xmlns:p14="http://schemas.microsoft.com/office/powerpoint/2010/main" val="1706483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and Send Survey</a:t>
            </a:r>
          </a:p>
        </p:txBody>
      </p:sp>
      <p:sp>
        <p:nvSpPr>
          <p:cNvPr id="4" name="Text Placeholder 3"/>
          <p:cNvSpPr>
            <a:spLocks noGrp="1"/>
          </p:cNvSpPr>
          <p:nvPr>
            <p:ph type="body" idx="1"/>
          </p:nvPr>
        </p:nvSpPr>
        <p:spPr/>
        <p:txBody>
          <a:bodyPr/>
          <a:lstStyle/>
          <a:p>
            <a:r>
              <a:rPr lang="en-US" dirty="0"/>
              <a:t>Update</a:t>
            </a:r>
          </a:p>
        </p:txBody>
      </p:sp>
      <p:sp>
        <p:nvSpPr>
          <p:cNvPr id="5" name="Content Placeholder 4"/>
          <p:cNvSpPr>
            <a:spLocks noGrp="1"/>
          </p:cNvSpPr>
          <p:nvPr>
            <p:ph sz="half" idx="2"/>
          </p:nvPr>
        </p:nvSpPr>
        <p:spPr/>
        <p:txBody>
          <a:bodyPr/>
          <a:lstStyle/>
          <a:p>
            <a:pPr marL="514350" indent="-514350">
              <a:buFont typeface="+mj-lt"/>
              <a:buAutoNum type="arabicPeriod"/>
            </a:pPr>
            <a:r>
              <a:rPr lang="en-US" dirty="0"/>
              <a:t>Copy Function URL</a:t>
            </a:r>
          </a:p>
          <a:p>
            <a:pPr marL="514350" indent="-514350">
              <a:buFont typeface="+mj-lt"/>
              <a:buAutoNum type="arabicPeriod"/>
            </a:pPr>
            <a:r>
              <a:rPr lang="en-US" dirty="0"/>
              <a:t>Edit survey.html where it has </a:t>
            </a:r>
            <a:r>
              <a:rPr lang="en-US" dirty="0">
                <a:latin typeface="Consolas" charset="0"/>
                <a:ea typeface="Consolas" charset="0"/>
                <a:cs typeface="Consolas" charset="0"/>
              </a:rPr>
              <a:t>&lt;form action=, paste URL as the value&gt;</a:t>
            </a:r>
          </a:p>
        </p:txBody>
      </p:sp>
      <p:sp>
        <p:nvSpPr>
          <p:cNvPr id="6" name="Text Placeholder 5"/>
          <p:cNvSpPr>
            <a:spLocks noGrp="1"/>
          </p:cNvSpPr>
          <p:nvPr>
            <p:ph type="body" sz="quarter" idx="3"/>
          </p:nvPr>
        </p:nvSpPr>
        <p:spPr/>
        <p:txBody>
          <a:bodyPr/>
          <a:lstStyle/>
          <a:p>
            <a:r>
              <a:rPr lang="en-US" dirty="0"/>
              <a:t>Send</a:t>
            </a:r>
          </a:p>
        </p:txBody>
      </p:sp>
      <p:sp>
        <p:nvSpPr>
          <p:cNvPr id="7" name="Content Placeholder 6"/>
          <p:cNvSpPr>
            <a:spLocks noGrp="1"/>
          </p:cNvSpPr>
          <p:nvPr>
            <p:ph sz="quarter" idx="4"/>
          </p:nvPr>
        </p:nvSpPr>
        <p:spPr/>
        <p:txBody>
          <a:bodyPr/>
          <a:lstStyle/>
          <a:p>
            <a:pPr marL="514350" indent="-514350">
              <a:buFont typeface="+mj-lt"/>
              <a:buAutoNum type="arabicPeriod"/>
            </a:pPr>
            <a:r>
              <a:rPr lang="en-US" dirty="0"/>
              <a:t>Open survey.html</a:t>
            </a:r>
          </a:p>
          <a:p>
            <a:pPr marL="514350" indent="-514350">
              <a:buFont typeface="+mj-lt"/>
              <a:buAutoNum type="arabicPeriod"/>
            </a:pPr>
            <a:r>
              <a:rPr lang="en-US" dirty="0"/>
              <a:t>Type data</a:t>
            </a:r>
          </a:p>
          <a:p>
            <a:pPr marL="514350" indent="-514350">
              <a:buFont typeface="+mj-lt"/>
              <a:buAutoNum type="arabicPeriod"/>
            </a:pPr>
            <a:r>
              <a:rPr lang="en-US" dirty="0"/>
              <a:t>Select "Send"</a:t>
            </a:r>
          </a:p>
          <a:p>
            <a:pPr marL="514350" indent="-514350">
              <a:buFont typeface="+mj-lt"/>
              <a:buAutoNum type="arabicPeriod"/>
            </a:pPr>
            <a:r>
              <a:rPr lang="en-US" dirty="0"/>
              <a:t>Observe response (must be error-free)</a:t>
            </a:r>
          </a:p>
        </p:txBody>
      </p:sp>
    </p:spTree>
    <p:extLst>
      <p:ext uri="{BB962C8B-B14F-4D97-AF65-F5344CB8AC3E}">
        <p14:creationId xmlns:p14="http://schemas.microsoft.com/office/powerpoint/2010/main" val="1013408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Survey Function Response</a:t>
            </a: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53077" y="1825625"/>
            <a:ext cx="8085845" cy="4351338"/>
          </a:xfrm>
        </p:spPr>
      </p:pic>
    </p:spTree>
    <p:extLst>
      <p:ext uri="{BB962C8B-B14F-4D97-AF65-F5344CB8AC3E}">
        <p14:creationId xmlns:p14="http://schemas.microsoft.com/office/powerpoint/2010/main" val="942122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Serverless Survey: Validate Data in the DB</a:t>
            </a:r>
          </a:p>
        </p:txBody>
      </p:sp>
      <p:sp>
        <p:nvSpPr>
          <p:cNvPr id="3" name="Content Placeholder 2"/>
          <p:cNvSpPr>
            <a:spLocks noGrp="1"/>
          </p:cNvSpPr>
          <p:nvPr>
            <p:ph idx="1"/>
          </p:nvPr>
        </p:nvSpPr>
        <p:spPr/>
        <p:txBody>
          <a:bodyPr/>
          <a:lstStyle/>
          <a:p>
            <a:pPr marL="514350" indent="-514350">
              <a:buFont typeface="+mj-lt"/>
              <a:buAutoNum type="arabicPeriod"/>
            </a:pPr>
            <a:r>
              <a:rPr lang="en-US" dirty="0"/>
              <a:t>Install Microsoft Azure Storage Explorer</a:t>
            </a:r>
          </a:p>
          <a:p>
            <a:pPr marL="514350" indent="-514350">
              <a:buFont typeface="+mj-lt"/>
              <a:buAutoNum type="arabicPeriod"/>
            </a:pPr>
            <a:r>
              <a:rPr lang="en-US" dirty="0"/>
              <a:t>Retrieve name and key</a:t>
            </a:r>
          </a:p>
          <a:p>
            <a:pPr marL="514350" indent="-514350">
              <a:buFont typeface="+mj-lt"/>
              <a:buAutoNum type="arabicPeriod"/>
            </a:pPr>
            <a:r>
              <a:rPr lang="en-US" dirty="0"/>
              <a:t>Validate sent data in the database</a:t>
            </a:r>
          </a:p>
        </p:txBody>
      </p:sp>
    </p:spTree>
    <p:extLst>
      <p:ext uri="{BB962C8B-B14F-4D97-AF65-F5344CB8AC3E}">
        <p14:creationId xmlns:p14="http://schemas.microsoft.com/office/powerpoint/2010/main" val="1624132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 Explorer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85045" y="1105479"/>
            <a:ext cx="8021911" cy="5791631"/>
          </a:xfrm>
        </p:spPr>
      </p:pic>
    </p:spTree>
    <p:extLst>
      <p:ext uri="{BB962C8B-B14F-4D97-AF65-F5344CB8AC3E}">
        <p14:creationId xmlns:p14="http://schemas.microsoft.com/office/powerpoint/2010/main" val="533525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2 - Storage Name and Keys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85045" y="1188604"/>
            <a:ext cx="8021911" cy="5791631"/>
          </a:xfrm>
        </p:spPr>
      </p:pic>
    </p:spTree>
    <p:extLst>
      <p:ext uri="{BB962C8B-B14F-4D97-AF65-F5344CB8AC3E}">
        <p14:creationId xmlns:p14="http://schemas.microsoft.com/office/powerpoint/2010/main" val="130852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 Validate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587" y="1138729"/>
            <a:ext cx="11708824" cy="5791631"/>
          </a:xfrm>
        </p:spPr>
      </p:pic>
    </p:spTree>
    <p:extLst>
      <p:ext uri="{BB962C8B-B14F-4D97-AF65-F5344CB8AC3E}">
        <p14:creationId xmlns:p14="http://schemas.microsoft.com/office/powerpoint/2010/main" val="980398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Azure Features</a:t>
            </a:r>
          </a:p>
        </p:txBody>
      </p:sp>
      <p:sp>
        <p:nvSpPr>
          <p:cNvPr id="3" name="Content Placeholder 2"/>
          <p:cNvSpPr>
            <a:spLocks noGrp="1"/>
          </p:cNvSpPr>
          <p:nvPr>
            <p:ph idx="1"/>
          </p:nvPr>
        </p:nvSpPr>
        <p:spPr/>
        <p:txBody>
          <a:bodyPr/>
          <a:lstStyle/>
          <a:p>
            <a:pPr>
              <a:lnSpc>
                <a:spcPct val="100000"/>
              </a:lnSpc>
              <a:spcBef>
                <a:spcPts val="0"/>
              </a:spcBef>
            </a:pPr>
            <a:r>
              <a:rPr lang="en-US" dirty="0"/>
              <a:t>Debug Console</a:t>
            </a:r>
          </a:p>
          <a:p>
            <a:pPr lvl="1">
              <a:lnSpc>
                <a:spcPct val="100000"/>
              </a:lnSpc>
              <a:spcBef>
                <a:spcPts val="0"/>
              </a:spcBef>
            </a:pPr>
            <a:r>
              <a:rPr lang="en-US" dirty="0"/>
              <a:t>Install npm packages</a:t>
            </a:r>
          </a:p>
          <a:p>
            <a:pPr>
              <a:lnSpc>
                <a:spcPct val="100000"/>
              </a:lnSpc>
              <a:spcBef>
                <a:spcPts val="0"/>
              </a:spcBef>
            </a:pPr>
            <a:r>
              <a:rPr lang="en-US" dirty="0"/>
              <a:t>Files</a:t>
            </a:r>
          </a:p>
          <a:p>
            <a:pPr>
              <a:lnSpc>
                <a:spcPct val="100000"/>
              </a:lnSpc>
              <a:spcBef>
                <a:spcPts val="0"/>
              </a:spcBef>
            </a:pPr>
            <a:r>
              <a:rPr lang="en-US" dirty="0"/>
              <a:t>Test</a:t>
            </a:r>
          </a:p>
          <a:p>
            <a:pPr>
              <a:lnSpc>
                <a:spcPct val="100000"/>
              </a:lnSpc>
              <a:spcBef>
                <a:spcPts val="0"/>
              </a:spcBef>
            </a:pPr>
            <a:r>
              <a:rPr lang="en-US" dirty="0"/>
              <a:t>Logs</a:t>
            </a:r>
          </a:p>
          <a:p>
            <a:pPr>
              <a:lnSpc>
                <a:spcPct val="100000"/>
              </a:lnSpc>
              <a:spcBef>
                <a:spcPts val="0"/>
              </a:spcBef>
            </a:pPr>
            <a:r>
              <a:rPr lang="en-US" dirty="0"/>
              <a:t>Azure CLI</a:t>
            </a:r>
          </a:p>
          <a:p>
            <a:pPr>
              <a:lnSpc>
                <a:spcPct val="100000"/>
              </a:lnSpc>
              <a:spcBef>
                <a:spcPts val="0"/>
              </a:spcBef>
            </a:pPr>
            <a:endParaRPr lang="en-US" dirty="0"/>
          </a:p>
        </p:txBody>
      </p:sp>
    </p:spTree>
    <p:extLst>
      <p:ext uri="{BB962C8B-B14F-4D97-AF65-F5344CB8AC3E}">
        <p14:creationId xmlns:p14="http://schemas.microsoft.com/office/powerpoint/2010/main" val="210028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Serverless and Cloud Computing</a:t>
            </a:r>
          </a:p>
        </p:txBody>
      </p:sp>
      <p:pic>
        <p:nvPicPr>
          <p:cNvPr id="7"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8803" y="3116657"/>
            <a:ext cx="5226304" cy="3653339"/>
          </a:xfrm>
        </p:spPr>
      </p:pic>
      <p:grpSp>
        <p:nvGrpSpPr>
          <p:cNvPr id="4" name="Group 3"/>
          <p:cNvGrpSpPr/>
          <p:nvPr/>
        </p:nvGrpSpPr>
        <p:grpSpPr>
          <a:xfrm>
            <a:off x="0" y="1649715"/>
            <a:ext cx="12192000" cy="1425969"/>
            <a:chOff x="0" y="1836305"/>
            <a:chExt cx="12192000" cy="549773"/>
          </a:xfrm>
        </p:grpSpPr>
        <p:sp>
          <p:nvSpPr>
            <p:cNvPr id="5" name="Rectangle 4"/>
            <p:cNvSpPr/>
            <p:nvPr/>
          </p:nvSpPr>
          <p:spPr bwMode="auto">
            <a:xfrm>
              <a:off x="0" y="1836305"/>
              <a:ext cx="12192000" cy="549773"/>
            </a:xfrm>
            <a:prstGeom prst="rect">
              <a:avLst/>
            </a:prstGeom>
            <a:solidFill>
              <a:srgbClr val="336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6" name="TextBox 5"/>
            <p:cNvSpPr txBox="1"/>
            <p:nvPr/>
          </p:nvSpPr>
          <p:spPr>
            <a:xfrm>
              <a:off x="838200" y="1852102"/>
              <a:ext cx="10267510" cy="533976"/>
            </a:xfrm>
            <a:prstGeom prst="rect">
              <a:avLst/>
            </a:prstGeom>
            <a:noFill/>
          </p:spPr>
          <p:txBody>
            <a:bodyPr wrap="square" rtlCol="0">
              <a:spAutoFit/>
            </a:bodyPr>
            <a:lstStyle/>
            <a:p>
              <a:pPr marL="457200" indent="-457200">
                <a:buFont typeface="Wingdings" charset="2"/>
                <a:buChar char="§"/>
              </a:pPr>
              <a:r>
                <a:rPr lang="en-US" sz="2800" dirty="0">
                  <a:solidFill>
                    <a:srgbClr val="FFFFFF"/>
                  </a:solidFill>
                </a:rPr>
                <a:t>Easier to operate and manage apps</a:t>
              </a:r>
            </a:p>
            <a:p>
              <a:pPr marL="457200" indent="-457200">
                <a:buFont typeface="Wingdings" charset="2"/>
                <a:buChar char="§"/>
              </a:pPr>
              <a:r>
                <a:rPr lang="en-US" sz="2800" dirty="0">
                  <a:solidFill>
                    <a:srgbClr val="FFFFFF"/>
                  </a:solidFill>
                </a:rPr>
                <a:t>Faster innovation and scaling</a:t>
              </a:r>
            </a:p>
            <a:p>
              <a:pPr marL="457200" indent="-457200">
                <a:buFont typeface="Wingdings" charset="2"/>
                <a:buChar char="§"/>
              </a:pPr>
              <a:r>
                <a:rPr lang="en-US" sz="2800" dirty="0">
                  <a:solidFill>
                    <a:srgbClr val="FFFFFF"/>
                  </a:solidFill>
                </a:rPr>
                <a:t>Great community</a:t>
              </a:r>
            </a:p>
          </p:txBody>
        </p:sp>
      </p:grpSp>
    </p:spTree>
    <p:extLst>
      <p:ext uri="{BB962C8B-B14F-4D97-AF65-F5344CB8AC3E}">
        <p14:creationId xmlns:p14="http://schemas.microsoft.com/office/powerpoint/2010/main" val="18100695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Console</a:t>
            </a:r>
          </a:p>
        </p:txBody>
      </p:sp>
      <p:sp>
        <p:nvSpPr>
          <p:cNvPr id="7" name="Content Placeholder 6"/>
          <p:cNvSpPr>
            <a:spLocks noGrp="1"/>
          </p:cNvSpPr>
          <p:nvPr>
            <p:ph idx="1"/>
          </p:nvPr>
        </p:nvSpPr>
        <p:spPr/>
        <p:txBody>
          <a:bodyPr>
            <a:normAutofit/>
          </a:bodyPr>
          <a:lstStyle/>
          <a:p>
            <a:r>
              <a:rPr lang="en-US" dirty="0"/>
              <a:t>https://{func-app-name}.scm.azurewebsites.net/DebugConsole</a:t>
            </a:r>
          </a:p>
          <a:p>
            <a:r>
              <a:rPr lang="en-US" dirty="0"/>
              <a:t>For example, </a:t>
            </a:r>
            <a:r>
              <a:rPr lang="en-US" dirty="0">
                <a:hlinkClick r:id="rId3"/>
              </a:rPr>
              <a:t>https://survey-ms-course.scm.azurewebsites.net/DebugConsole</a:t>
            </a:r>
            <a:endParaRPr lang="en-US" dirty="0"/>
          </a:p>
          <a:p>
            <a:r>
              <a:rPr lang="en-US" dirty="0"/>
              <a:t>Functions Files: </a:t>
            </a:r>
          </a:p>
          <a:p>
            <a:pPr lvl="1"/>
            <a:r>
              <a:rPr lang="en-US" dirty="0"/>
              <a:t>\site\wwwroot Logs: LogFiles\Application\Functions\function</a:t>
            </a:r>
          </a:p>
          <a:p>
            <a:r>
              <a:rPr lang="en-US" dirty="0"/>
              <a:t>Install npm packages</a:t>
            </a:r>
          </a:p>
        </p:txBody>
      </p:sp>
      <p:sp>
        <p:nvSpPr>
          <p:cNvPr id="9" name="TextBox 8"/>
          <p:cNvSpPr txBox="1"/>
          <p:nvPr/>
        </p:nvSpPr>
        <p:spPr>
          <a:xfrm>
            <a:off x="1828800" y="4671753"/>
            <a:ext cx="9060873" cy="1200329"/>
          </a:xfrm>
          <a:prstGeom prst="rect">
            <a:avLst/>
          </a:prstGeom>
          <a:solidFill>
            <a:srgbClr val="F2F2F2"/>
          </a:solidFill>
        </p:spPr>
        <p:txBody>
          <a:bodyPr wrap="square" rtlCol="0">
            <a:spAutoFit/>
          </a:bodyPr>
          <a:lstStyle/>
          <a:p>
            <a:pPr marL="0" lvl="1"/>
            <a:r>
              <a:rPr lang="en-US" dirty="0">
                <a:latin typeface="Consolas" charset="0"/>
                <a:ea typeface="Consolas" charset="0"/>
                <a:cs typeface="Consolas" charset="0"/>
              </a:rPr>
              <a:t>cd site </a:t>
            </a:r>
          </a:p>
          <a:p>
            <a:pPr marL="0" lvl="1"/>
            <a:r>
              <a:rPr lang="en-US" dirty="0">
                <a:latin typeface="Consolas" charset="0"/>
                <a:ea typeface="Consolas" charset="0"/>
                <a:cs typeface="Consolas" charset="0"/>
              </a:rPr>
              <a:t>cd wwwroot </a:t>
            </a:r>
          </a:p>
          <a:p>
            <a:pPr marL="0" lvl="1"/>
            <a:r>
              <a:rPr lang="en-US" dirty="0">
                <a:latin typeface="Consolas" charset="0"/>
                <a:ea typeface="Consolas" charset="0"/>
                <a:cs typeface="Consolas" charset="0"/>
              </a:rPr>
              <a:t>cd HttpTriggerJS1 </a:t>
            </a:r>
          </a:p>
          <a:p>
            <a:pPr marL="0" lvl="1"/>
            <a:r>
              <a:rPr lang="en-US" dirty="0">
                <a:latin typeface="Consolas" charset="0"/>
                <a:ea typeface="Consolas" charset="0"/>
                <a:cs typeface="Consolas" charset="0"/>
              </a:rPr>
              <a:t>npm init -y npm i {package-name} -SE</a:t>
            </a:r>
          </a:p>
        </p:txBody>
      </p:sp>
    </p:spTree>
    <p:extLst>
      <p:ext uri="{BB962C8B-B14F-4D97-AF65-F5344CB8AC3E}">
        <p14:creationId xmlns:p14="http://schemas.microsoft.com/office/powerpoint/2010/main" val="30619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Files</a:t>
            </a:r>
          </a:p>
        </p:txBody>
      </p:sp>
      <p:sp>
        <p:nvSpPr>
          <p:cNvPr id="3" name="Content Placeholder 2"/>
          <p:cNvSpPr>
            <a:spLocks noGrp="1"/>
          </p:cNvSpPr>
          <p:nvPr>
            <p:ph idx="1"/>
          </p:nvPr>
        </p:nvSpPr>
        <p:spPr>
          <a:xfrm>
            <a:off x="838200" y="1476494"/>
            <a:ext cx="10515600" cy="4351338"/>
          </a:xfrm>
        </p:spPr>
        <p:txBody>
          <a:bodyPr/>
          <a:lstStyle/>
          <a:p>
            <a:r>
              <a:rPr lang="en-US" dirty="0"/>
              <a:t>You can view, add/upload, delete files which belong to a function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7658" y="1880648"/>
            <a:ext cx="7136683" cy="5152516"/>
          </a:xfrm>
          <a:prstGeom prst="rect">
            <a:avLst/>
          </a:prstGeom>
        </p:spPr>
      </p:pic>
    </p:spTree>
    <p:extLst>
      <p:ext uri="{BB962C8B-B14F-4D97-AF65-F5344CB8AC3E}">
        <p14:creationId xmlns:p14="http://schemas.microsoft.com/office/powerpoint/2010/main" val="19305258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a:t>
            </a:r>
          </a:p>
        </p:txBody>
      </p:sp>
      <p:sp>
        <p:nvSpPr>
          <p:cNvPr id="5" name="Content Placeholder 4"/>
          <p:cNvSpPr>
            <a:spLocks noGrp="1"/>
          </p:cNvSpPr>
          <p:nvPr>
            <p:ph sz="half" idx="1"/>
          </p:nvPr>
        </p:nvSpPr>
        <p:spPr/>
        <p:txBody>
          <a:bodyPr/>
          <a:lstStyle/>
          <a:p>
            <a:r>
              <a:rPr lang="en-US" dirty="0"/>
              <a:t>Test tab is very useful. </a:t>
            </a:r>
          </a:p>
          <a:p>
            <a:r>
              <a:rPr lang="en-US" dirty="0"/>
              <a:t>Beware, survey.html sends urlencoded format and Test tab sends JSON. </a:t>
            </a:r>
          </a:p>
          <a:p>
            <a:pPr lvl="1"/>
            <a:r>
              <a:rPr lang="en-US" sz="2800" dirty="0"/>
              <a:t>The function code needs to be updated specifically for Test tab data</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2861" y="0"/>
            <a:ext cx="2993110" cy="6858000"/>
          </a:xfrm>
          <a:prstGeom prst="rect">
            <a:avLst/>
          </a:prstGeom>
          <a:ln>
            <a:solidFill>
              <a:schemeClr val="bg2"/>
            </a:solidFill>
          </a:ln>
        </p:spPr>
      </p:pic>
    </p:spTree>
    <p:extLst>
      <p:ext uri="{BB962C8B-B14F-4D97-AF65-F5344CB8AC3E}">
        <p14:creationId xmlns:p14="http://schemas.microsoft.com/office/powerpoint/2010/main" val="1239970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10515600" cy="3016670"/>
          </a:xfrm>
          <a:ln>
            <a:solidFill>
              <a:schemeClr val="bg2"/>
            </a:solidFill>
          </a:ln>
        </p:spPr>
      </p:pic>
    </p:spTree>
    <p:extLst>
      <p:ext uri="{BB962C8B-B14F-4D97-AF65-F5344CB8AC3E}">
        <p14:creationId xmlns:p14="http://schemas.microsoft.com/office/powerpoint/2010/main" val="65183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CLI</a:t>
            </a:r>
          </a:p>
        </p:txBody>
      </p:sp>
      <p:sp>
        <p:nvSpPr>
          <p:cNvPr id="3" name="Content Placeholder 2"/>
          <p:cNvSpPr>
            <a:spLocks noGrp="1"/>
          </p:cNvSpPr>
          <p:nvPr>
            <p:ph idx="1"/>
          </p:nvPr>
        </p:nvSpPr>
        <p:spPr>
          <a:xfrm>
            <a:off x="838200" y="3807229"/>
            <a:ext cx="10515600" cy="2369734"/>
          </a:xfrm>
        </p:spPr>
        <p:txBody>
          <a:bodyPr/>
          <a:lstStyle/>
          <a:p>
            <a:r>
              <a:rPr lang="en-US" dirty="0">
                <a:hlinkClick r:id="rId3"/>
              </a:rPr>
              <a:t>https://docs.microsoft.com/en-us/azure/xplat-cli-install</a:t>
            </a:r>
            <a:endParaRPr lang="en-US" dirty="0"/>
          </a:p>
          <a:p>
            <a:r>
              <a:rPr lang="en-US" dirty="0">
                <a:hlinkClick r:id="rId4"/>
              </a:rPr>
              <a:t>https://github.com/Azure/azure-cli</a:t>
            </a:r>
            <a:endParaRPr lang="en-US" dirty="0"/>
          </a:p>
        </p:txBody>
      </p:sp>
      <p:grpSp>
        <p:nvGrpSpPr>
          <p:cNvPr id="4" name="Group 3"/>
          <p:cNvGrpSpPr/>
          <p:nvPr/>
        </p:nvGrpSpPr>
        <p:grpSpPr>
          <a:xfrm>
            <a:off x="0" y="1649717"/>
            <a:ext cx="12192000" cy="1536400"/>
            <a:chOff x="0" y="1836306"/>
            <a:chExt cx="12192000" cy="592349"/>
          </a:xfrm>
        </p:grpSpPr>
        <p:sp>
          <p:nvSpPr>
            <p:cNvPr id="5" name="Rectangle 4"/>
            <p:cNvSpPr/>
            <p:nvPr/>
          </p:nvSpPr>
          <p:spPr bwMode="auto">
            <a:xfrm>
              <a:off x="0" y="1836306"/>
              <a:ext cx="12192000" cy="592349"/>
            </a:xfrm>
            <a:prstGeom prst="rect">
              <a:avLst/>
            </a:prstGeom>
            <a:solidFill>
              <a:srgbClr val="336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6" name="TextBox 5"/>
            <p:cNvSpPr txBox="1"/>
            <p:nvPr/>
          </p:nvSpPr>
          <p:spPr>
            <a:xfrm>
              <a:off x="853962" y="1948555"/>
              <a:ext cx="10267510" cy="367850"/>
            </a:xfrm>
            <a:prstGeom prst="rect">
              <a:avLst/>
            </a:prstGeom>
            <a:noFill/>
          </p:spPr>
          <p:txBody>
            <a:bodyPr wrap="square" rtlCol="0">
              <a:spAutoFit/>
            </a:bodyPr>
            <a:lstStyle/>
            <a:p>
              <a:r>
                <a:rPr lang="en-US" sz="2800" dirty="0">
                  <a:solidFill>
                    <a:schemeClr val="bg1"/>
                  </a:solidFill>
                </a:rPr>
                <a:t>The following links walk through the installation and basics of the Azure CLI:</a:t>
              </a:r>
            </a:p>
          </p:txBody>
        </p:sp>
      </p:grpSp>
    </p:spTree>
    <p:extLst>
      <p:ext uri="{BB962C8B-B14F-4D97-AF65-F5344CB8AC3E}">
        <p14:creationId xmlns:p14="http://schemas.microsoft.com/office/powerpoint/2010/main" val="213712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46418" y="369818"/>
            <a:ext cx="4948518" cy="769441"/>
          </a:xfrm>
          <a:prstGeom prst="rect">
            <a:avLst/>
          </a:prstGeom>
          <a:noFill/>
        </p:spPr>
        <p:txBody>
          <a:bodyPr wrap="square" rtlCol="0">
            <a:spAutoFit/>
          </a:bodyPr>
          <a:lstStyle/>
          <a:p>
            <a:r>
              <a:rPr lang="en-US" sz="4400" dirty="0">
                <a:solidFill>
                  <a:srgbClr val="292929"/>
                </a:solidFill>
                <a:latin typeface="Segoe UI"/>
              </a:rPr>
              <a:t>Summary</a:t>
            </a:r>
          </a:p>
        </p:txBody>
      </p:sp>
      <p:grpSp>
        <p:nvGrpSpPr>
          <p:cNvPr id="8" name="Group 7"/>
          <p:cNvGrpSpPr/>
          <p:nvPr/>
        </p:nvGrpSpPr>
        <p:grpSpPr>
          <a:xfrm>
            <a:off x="0" y="1950630"/>
            <a:ext cx="12192000" cy="4419206"/>
            <a:chOff x="0" y="1950630"/>
            <a:chExt cx="12192000" cy="4419206"/>
          </a:xfrm>
        </p:grpSpPr>
        <p:grpSp>
          <p:nvGrpSpPr>
            <p:cNvPr id="2" name="Group 1"/>
            <p:cNvGrpSpPr/>
            <p:nvPr/>
          </p:nvGrpSpPr>
          <p:grpSpPr>
            <a:xfrm>
              <a:off x="0" y="1950630"/>
              <a:ext cx="12192000" cy="832911"/>
              <a:chOff x="0" y="1950630"/>
              <a:chExt cx="12192000" cy="832911"/>
            </a:xfrm>
          </p:grpSpPr>
          <p:sp>
            <p:nvSpPr>
              <p:cNvPr id="3" name="Rectangle 2"/>
              <p:cNvSpPr/>
              <p:nvPr/>
            </p:nvSpPr>
            <p:spPr>
              <a:xfrm>
                <a:off x="0" y="1950630"/>
                <a:ext cx="12192000" cy="832911"/>
              </a:xfrm>
              <a:prstGeom prst="rect">
                <a:avLst/>
              </a:prstGeom>
              <a:solidFill>
                <a:srgbClr val="0070C0"/>
              </a:solidFill>
              <a:ln w="9525" cap="flat" cmpd="sng" algn="ctr">
                <a:noFill/>
                <a:prstDash val="solid"/>
              </a:ln>
              <a:effectLst/>
            </p:spPr>
            <p:txBody>
              <a:bodyPr rtlCol="0" anchor="ctr"/>
              <a:lstStyle/>
              <a:p>
                <a:pPr algn="ctr">
                  <a:buFont typeface="Arial" panose="020B0604020202020204" pitchFamily="34" charset="0"/>
                  <a:buNone/>
                  <a:defRPr/>
                </a:pPr>
                <a:endParaRPr lang="en-US" sz="4000" i="1" kern="0" dirty="0">
                  <a:solidFill>
                    <a:prstClr val="white"/>
                  </a:solidFill>
                  <a:latin typeface="Segoe UI"/>
                </a:endParaRPr>
              </a:p>
            </p:txBody>
          </p:sp>
          <p:sp>
            <p:nvSpPr>
              <p:cNvPr id="4" name="Content Placeholder 2"/>
              <p:cNvSpPr txBox="1">
                <a:spLocks/>
              </p:cNvSpPr>
              <p:nvPr/>
            </p:nvSpPr>
            <p:spPr>
              <a:xfrm>
                <a:off x="846418" y="1950630"/>
                <a:ext cx="9423400" cy="832911"/>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2800" i="1"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i="1"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i="1"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i="0" dirty="0">
                    <a:solidFill>
                      <a:srgbClr val="FFFFFF"/>
                    </a:solidFill>
                    <a:latin typeface="Segoe UI"/>
                  </a:rPr>
                  <a:t>In this lesson, you have learned:</a:t>
                </a:r>
              </a:p>
            </p:txBody>
          </p:sp>
        </p:grpSp>
        <p:sp>
          <p:nvSpPr>
            <p:cNvPr id="7" name="Rectangle 6"/>
            <p:cNvSpPr/>
            <p:nvPr/>
          </p:nvSpPr>
          <p:spPr>
            <a:xfrm>
              <a:off x="0" y="2783539"/>
              <a:ext cx="12192000" cy="3586297"/>
            </a:xfrm>
            <a:prstGeom prst="rect">
              <a:avLst/>
            </a:prstGeom>
            <a:solidFill>
              <a:srgbClr val="000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16038" indent="-457200">
                <a:buFont typeface="Wingdings" charset="2"/>
                <a:buChar char="§"/>
              </a:pPr>
              <a:r>
                <a:rPr lang="en-US" sz="2800" dirty="0">
                  <a:solidFill>
                    <a:srgbClr val="FFFFFF"/>
                  </a:solidFill>
                </a:rPr>
                <a:t>The basics of Serverless Computing, how and when to use it</a:t>
              </a:r>
            </a:p>
            <a:p>
              <a:pPr marL="1316038" indent="-457200">
                <a:buFont typeface="Wingdings" charset="2"/>
                <a:buChar char="§"/>
              </a:pPr>
              <a:r>
                <a:rPr lang="en-US" sz="2800" dirty="0">
                  <a:solidFill>
                    <a:srgbClr val="FFFFFF"/>
                  </a:solidFill>
                </a:rPr>
                <a:t>The basics of Azure Functions</a:t>
              </a:r>
            </a:p>
            <a:p>
              <a:pPr marL="1316038" indent="-457200">
                <a:buFont typeface="Wingdings" charset="2"/>
                <a:buChar char="§"/>
              </a:pPr>
              <a:r>
                <a:rPr lang="en-US" sz="2800" dirty="0">
                  <a:solidFill>
                    <a:srgbClr val="FFFFFF"/>
                  </a:solidFill>
                </a:rPr>
                <a:t>How to make a serverless survey using Azure Functions</a:t>
              </a:r>
            </a:p>
          </p:txBody>
        </p:sp>
      </p:grpSp>
    </p:spTree>
    <p:extLst>
      <p:ext uri="{BB962C8B-B14F-4D97-AF65-F5344CB8AC3E}">
        <p14:creationId xmlns:p14="http://schemas.microsoft.com/office/powerpoint/2010/main" val="16240351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Serverless?</a:t>
            </a:r>
          </a:p>
        </p:txBody>
      </p:sp>
      <p:sp>
        <p:nvSpPr>
          <p:cNvPr id="5" name="Content Placeholder 4"/>
          <p:cNvSpPr>
            <a:spLocks noGrp="1"/>
          </p:cNvSpPr>
          <p:nvPr>
            <p:ph idx="1"/>
          </p:nvPr>
        </p:nvSpPr>
        <p:spPr/>
        <p:txBody>
          <a:bodyPr/>
          <a:lstStyle/>
          <a:p>
            <a:pPr>
              <a:buFont typeface="Wingdings" charset="2"/>
              <a:buChar char="§"/>
            </a:pPr>
            <a:r>
              <a:rPr lang="en-US" dirty="0"/>
              <a:t>Serverless is event driven logic (functions) in the cloud</a:t>
            </a:r>
          </a:p>
          <a:p>
            <a:pPr>
              <a:buFont typeface="Wingdings" charset="2"/>
              <a:buChar char="§"/>
            </a:pPr>
            <a:endParaRPr lang="en-US" dirty="0"/>
          </a:p>
          <a:p>
            <a:pPr>
              <a:buFont typeface="Wingdings" charset="2"/>
              <a:buChar char="§"/>
            </a:pPr>
            <a:endParaRPr lang="en-US" dirty="0"/>
          </a:p>
          <a:p>
            <a:pPr>
              <a:buFont typeface="Wingdings" charset="2"/>
              <a:buChar char="§"/>
            </a:pPr>
            <a:endParaRPr lang="en-US" dirty="0"/>
          </a:p>
          <a:p>
            <a:pPr>
              <a:buFont typeface="Wingdings" charset="2"/>
              <a:buChar char="§"/>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557" y="2735735"/>
            <a:ext cx="9398885" cy="1265559"/>
          </a:xfrm>
          <a:prstGeom prst="rect">
            <a:avLst/>
          </a:prstGeom>
        </p:spPr>
      </p:pic>
    </p:spTree>
    <p:extLst>
      <p:ext uri="{BB962C8B-B14F-4D97-AF65-F5344CB8AC3E}">
        <p14:creationId xmlns:p14="http://schemas.microsoft.com/office/powerpoint/2010/main" val="1267706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Serverless Computing</a:t>
            </a:r>
          </a:p>
        </p:txBody>
      </p:sp>
      <p:grpSp>
        <p:nvGrpSpPr>
          <p:cNvPr id="4" name="Group 3"/>
          <p:cNvGrpSpPr/>
          <p:nvPr/>
        </p:nvGrpSpPr>
        <p:grpSpPr>
          <a:xfrm>
            <a:off x="0" y="1649714"/>
            <a:ext cx="12192000" cy="2255535"/>
            <a:chOff x="0" y="1836305"/>
            <a:chExt cx="12192000" cy="869607"/>
          </a:xfrm>
        </p:grpSpPr>
        <p:sp>
          <p:nvSpPr>
            <p:cNvPr id="5" name="Rectangle 4"/>
            <p:cNvSpPr/>
            <p:nvPr/>
          </p:nvSpPr>
          <p:spPr bwMode="auto">
            <a:xfrm>
              <a:off x="0" y="1836305"/>
              <a:ext cx="12192000" cy="869607"/>
            </a:xfrm>
            <a:prstGeom prst="rect">
              <a:avLst/>
            </a:prstGeom>
            <a:solidFill>
              <a:srgbClr val="336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6" name="TextBox 5"/>
            <p:cNvSpPr txBox="1"/>
            <p:nvPr/>
          </p:nvSpPr>
          <p:spPr>
            <a:xfrm>
              <a:off x="853962" y="1916214"/>
              <a:ext cx="10267510" cy="700102"/>
            </a:xfrm>
            <a:prstGeom prst="rect">
              <a:avLst/>
            </a:prstGeom>
            <a:noFill/>
          </p:spPr>
          <p:txBody>
            <a:bodyPr wrap="square" rtlCol="0">
              <a:spAutoFit/>
            </a:bodyPr>
            <a:lstStyle/>
            <a:p>
              <a:pPr marL="457200" indent="-457200">
                <a:buFont typeface="Wingdings" charset="2"/>
                <a:buChar char="§"/>
              </a:pPr>
              <a:r>
                <a:rPr lang="en-US" sz="2800" dirty="0">
                  <a:solidFill>
                    <a:srgbClr val="FFFFFF"/>
                  </a:solidFill>
                </a:rPr>
                <a:t>Still has servers but they are abstracted (hidden) from developers/end users like us.</a:t>
              </a:r>
            </a:p>
            <a:p>
              <a:pPr marL="457200" indent="-457200">
                <a:buFont typeface="Wingdings" charset="2"/>
                <a:buChar char="§"/>
              </a:pPr>
              <a:r>
                <a:rPr lang="en-US" sz="2800" dirty="0">
                  <a:solidFill>
                    <a:srgbClr val="FFFFFF"/>
                  </a:solidFill>
                </a:rPr>
                <a:t>Drive-through model: "You pay for the hamburger, not the cow". (Tofu not soy field for vegetarians.)</a:t>
              </a:r>
            </a:p>
          </p:txBody>
        </p:sp>
      </p:grpSp>
    </p:spTree>
    <p:extLst>
      <p:ext uri="{BB962C8B-B14F-4D97-AF65-F5344CB8AC3E}">
        <p14:creationId xmlns:p14="http://schemas.microsoft.com/office/powerpoint/2010/main" val="4293186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Serverless Use Cases</a:t>
            </a:r>
          </a:p>
        </p:txBody>
      </p:sp>
      <p:grpSp>
        <p:nvGrpSpPr>
          <p:cNvPr id="4" name="Group 3"/>
          <p:cNvGrpSpPr/>
          <p:nvPr/>
        </p:nvGrpSpPr>
        <p:grpSpPr>
          <a:xfrm>
            <a:off x="0" y="1649714"/>
            <a:ext cx="12192000" cy="2677521"/>
            <a:chOff x="0" y="1836305"/>
            <a:chExt cx="12192000" cy="1032301"/>
          </a:xfrm>
        </p:grpSpPr>
        <p:sp>
          <p:nvSpPr>
            <p:cNvPr id="5" name="Rectangle 4"/>
            <p:cNvSpPr/>
            <p:nvPr/>
          </p:nvSpPr>
          <p:spPr bwMode="auto">
            <a:xfrm>
              <a:off x="0" y="1836305"/>
              <a:ext cx="12192000" cy="1032301"/>
            </a:xfrm>
            <a:prstGeom prst="rect">
              <a:avLst/>
            </a:prstGeom>
            <a:solidFill>
              <a:srgbClr val="336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6" name="TextBox 5"/>
            <p:cNvSpPr txBox="1"/>
            <p:nvPr/>
          </p:nvSpPr>
          <p:spPr>
            <a:xfrm>
              <a:off x="853962" y="1916214"/>
              <a:ext cx="10267510" cy="866227"/>
            </a:xfrm>
            <a:prstGeom prst="rect">
              <a:avLst/>
            </a:prstGeom>
            <a:noFill/>
          </p:spPr>
          <p:txBody>
            <a:bodyPr wrap="square" rtlCol="0">
              <a:spAutoFit/>
            </a:bodyPr>
            <a:lstStyle/>
            <a:p>
              <a:pPr marL="457200" indent="-457200">
                <a:buFont typeface="Wingdings" charset="2"/>
                <a:buChar char="§"/>
              </a:pPr>
              <a:r>
                <a:rPr lang="en-US" sz="2800" dirty="0">
                  <a:solidFill>
                    <a:srgbClr val="FFFFFF"/>
                  </a:solidFill>
                </a:rPr>
                <a:t>IoT</a:t>
              </a:r>
            </a:p>
            <a:p>
              <a:pPr marL="457200" indent="-457200">
                <a:buFont typeface="Wingdings" charset="2"/>
                <a:buChar char="§"/>
              </a:pPr>
              <a:r>
                <a:rPr lang="en-US" sz="2800" dirty="0">
                  <a:solidFill>
                    <a:srgbClr val="FFFFFF"/>
                  </a:solidFill>
                </a:rPr>
                <a:t>Rarely/infrequently used processes (cut costs)</a:t>
              </a:r>
            </a:p>
            <a:p>
              <a:pPr marL="457200" indent="-457200">
                <a:buFont typeface="Wingdings" charset="2"/>
                <a:buChar char="§"/>
              </a:pPr>
              <a:r>
                <a:rPr lang="en-US" sz="2800" dirty="0">
                  <a:solidFill>
                    <a:srgbClr val="FFFFFF"/>
                  </a:solidFill>
                </a:rPr>
                <a:t>Analytics, big data</a:t>
              </a:r>
            </a:p>
            <a:p>
              <a:pPr marL="457200" indent="-457200">
                <a:buFont typeface="Wingdings" charset="2"/>
                <a:buChar char="§"/>
              </a:pPr>
              <a:r>
                <a:rPr lang="en-US" sz="2800" dirty="0">
                  <a:solidFill>
                    <a:srgbClr val="FFFFFF"/>
                  </a:solidFill>
                </a:rPr>
                <a:t>Microservices</a:t>
              </a:r>
            </a:p>
            <a:p>
              <a:pPr marL="457200" indent="-457200">
                <a:buFont typeface="Wingdings" charset="2"/>
                <a:buChar char="§"/>
              </a:pPr>
              <a:r>
                <a:rPr lang="en-US" sz="2800" dirty="0">
                  <a:solidFill>
                    <a:srgbClr val="FFFFFF"/>
                  </a:solidFill>
                </a:rPr>
                <a:t>Batch jobs, e.g., image or video processing</a:t>
              </a:r>
            </a:p>
          </p:txBody>
        </p:sp>
      </p:grpSp>
    </p:spTree>
    <p:extLst>
      <p:ext uri="{BB962C8B-B14F-4D97-AF65-F5344CB8AC3E}">
        <p14:creationId xmlns:p14="http://schemas.microsoft.com/office/powerpoint/2010/main" val="2124942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Surveys and Archiving</a:t>
            </a:r>
          </a:p>
        </p:txBody>
      </p:sp>
      <p:sp>
        <p:nvSpPr>
          <p:cNvPr id="4" name="Text Placeholder 3"/>
          <p:cNvSpPr>
            <a:spLocks noGrp="1"/>
          </p:cNvSpPr>
          <p:nvPr>
            <p:ph type="body" idx="1"/>
          </p:nvPr>
        </p:nvSpPr>
        <p:spPr/>
        <p:txBody>
          <a:bodyPr/>
          <a:lstStyle/>
          <a:p>
            <a:r>
              <a:rPr lang="en-US" dirty="0"/>
              <a:t>Surveys</a:t>
            </a:r>
          </a:p>
        </p:txBody>
      </p:sp>
      <p:sp>
        <p:nvSpPr>
          <p:cNvPr id="5" name="Content Placeholder 4"/>
          <p:cNvSpPr>
            <a:spLocks noGrp="1"/>
          </p:cNvSpPr>
          <p:nvPr>
            <p:ph sz="half" idx="2"/>
          </p:nvPr>
        </p:nvSpPr>
        <p:spPr/>
        <p:txBody>
          <a:bodyPr/>
          <a:lstStyle/>
          <a:p>
            <a:r>
              <a:rPr lang="en-US" dirty="0"/>
              <a:t>Web page form hosted on a static web server</a:t>
            </a:r>
          </a:p>
          <a:p>
            <a:r>
              <a:rPr lang="en-US" dirty="0"/>
              <a:t>DocumentDB or Azure Table storage to store data</a:t>
            </a:r>
          </a:p>
          <a:p>
            <a:r>
              <a:rPr lang="en-US" dirty="0"/>
              <a:t>Azure Function to respond to POST /survey (stateless) by saving the data to DB</a:t>
            </a:r>
          </a:p>
        </p:txBody>
      </p:sp>
      <p:sp>
        <p:nvSpPr>
          <p:cNvPr id="6" name="Text Placeholder 5"/>
          <p:cNvSpPr>
            <a:spLocks noGrp="1"/>
          </p:cNvSpPr>
          <p:nvPr>
            <p:ph type="body" sz="quarter" idx="3"/>
          </p:nvPr>
        </p:nvSpPr>
        <p:spPr/>
        <p:txBody>
          <a:bodyPr/>
          <a:lstStyle/>
          <a:p>
            <a:r>
              <a:rPr lang="en-US" dirty="0"/>
              <a:t>Archiving</a:t>
            </a:r>
          </a:p>
        </p:txBody>
      </p:sp>
      <p:sp>
        <p:nvSpPr>
          <p:cNvPr id="7" name="Content Placeholder 6"/>
          <p:cNvSpPr>
            <a:spLocks noGrp="1"/>
          </p:cNvSpPr>
          <p:nvPr>
            <p:ph sz="quarter" idx="4"/>
          </p:nvPr>
        </p:nvSpPr>
        <p:spPr/>
        <p:txBody>
          <a:bodyPr/>
          <a:lstStyle/>
          <a:p>
            <a:r>
              <a:rPr lang="en-US" dirty="0"/>
              <a:t>Cloud storage for file uploads (CSV)</a:t>
            </a:r>
          </a:p>
          <a:p>
            <a:r>
              <a:rPr lang="en-US" dirty="0"/>
              <a:t>Event listener to trigger Azure Function</a:t>
            </a:r>
          </a:p>
          <a:p>
            <a:r>
              <a:rPr lang="en-US" dirty="0"/>
              <a:t>Azure Function to compress (gzip) CSV into zip archive</a:t>
            </a:r>
          </a:p>
        </p:txBody>
      </p:sp>
    </p:spTree>
    <p:extLst>
      <p:ext uri="{BB962C8B-B14F-4D97-AF65-F5344CB8AC3E}">
        <p14:creationId xmlns:p14="http://schemas.microsoft.com/office/powerpoint/2010/main" val="23852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Bots and Firewalls</a:t>
            </a:r>
          </a:p>
        </p:txBody>
      </p:sp>
      <p:sp>
        <p:nvSpPr>
          <p:cNvPr id="4" name="Text Placeholder 3"/>
          <p:cNvSpPr>
            <a:spLocks noGrp="1"/>
          </p:cNvSpPr>
          <p:nvPr>
            <p:ph type="body" idx="1"/>
          </p:nvPr>
        </p:nvSpPr>
        <p:spPr/>
        <p:txBody>
          <a:bodyPr/>
          <a:lstStyle/>
          <a:p>
            <a:r>
              <a:rPr lang="en-US" dirty="0"/>
              <a:t>Bot</a:t>
            </a:r>
          </a:p>
        </p:txBody>
      </p:sp>
      <p:sp>
        <p:nvSpPr>
          <p:cNvPr id="5" name="Content Placeholder 4"/>
          <p:cNvSpPr>
            <a:spLocks noGrp="1"/>
          </p:cNvSpPr>
          <p:nvPr>
            <p:ph sz="half" idx="2"/>
          </p:nvPr>
        </p:nvSpPr>
        <p:spPr/>
        <p:txBody>
          <a:bodyPr/>
          <a:lstStyle/>
          <a:p>
            <a:r>
              <a:rPr lang="en-US" dirty="0"/>
              <a:t>Bot which sends a message</a:t>
            </a:r>
          </a:p>
          <a:p>
            <a:r>
              <a:rPr lang="en-US" dirty="0"/>
              <a:t>Bot Framework to trigger Azure Function</a:t>
            </a:r>
          </a:p>
          <a:p>
            <a:r>
              <a:rPr lang="en-US" dirty="0"/>
              <a:t>Azure Function which calls Cortana Analytics service to answer a message</a:t>
            </a:r>
          </a:p>
        </p:txBody>
      </p:sp>
      <p:sp>
        <p:nvSpPr>
          <p:cNvPr id="6" name="Text Placeholder 5"/>
          <p:cNvSpPr>
            <a:spLocks noGrp="1"/>
          </p:cNvSpPr>
          <p:nvPr>
            <p:ph type="body" sz="quarter" idx="3"/>
          </p:nvPr>
        </p:nvSpPr>
        <p:spPr/>
        <p:txBody>
          <a:bodyPr/>
          <a:lstStyle/>
          <a:p>
            <a:r>
              <a:rPr lang="en-US" dirty="0"/>
              <a:t>Firewall</a:t>
            </a:r>
          </a:p>
        </p:txBody>
      </p:sp>
      <p:sp>
        <p:nvSpPr>
          <p:cNvPr id="7" name="Content Placeholder 6"/>
          <p:cNvSpPr>
            <a:spLocks noGrp="1"/>
          </p:cNvSpPr>
          <p:nvPr>
            <p:ph sz="quarter" idx="4"/>
          </p:nvPr>
        </p:nvSpPr>
        <p:spPr/>
        <p:txBody>
          <a:bodyPr/>
          <a:lstStyle/>
          <a:p>
            <a:r>
              <a:rPr lang="en-US" dirty="0"/>
              <a:t>CloudFlare API to block IPs</a:t>
            </a:r>
          </a:p>
          <a:p>
            <a:r>
              <a:rPr lang="en-US" dirty="0"/>
              <a:t>Azure Function to store IPs to block in Azure table</a:t>
            </a:r>
          </a:p>
          <a:p>
            <a:r>
              <a:rPr lang="en-US" dirty="0"/>
              <a:t>Azure Function on time to remove blocked IPs after 1h</a:t>
            </a:r>
          </a:p>
        </p:txBody>
      </p:sp>
    </p:spTree>
    <p:extLst>
      <p:ext uri="{BB962C8B-B14F-4D97-AF65-F5344CB8AC3E}">
        <p14:creationId xmlns:p14="http://schemas.microsoft.com/office/powerpoint/2010/main" val="10878261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bg1">
              <a:lumMod val="65000"/>
            </a:schemeClr>
          </a:solidFill>
          <a:headEnd type="none" w="med" len="med"/>
          <a:tailEnd type="arrow"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bg1">
              <a:lumMod val="65000"/>
            </a:schemeClr>
          </a:solidFill>
          <a:headEnd type="none" w="med" len="med"/>
          <a:tailEnd type="arrow"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Azure4ResearchTemplate</Template>
  <TotalTime>15711</TotalTime>
  <Words>2493</Words>
  <Application>Microsoft Macintosh PowerPoint</Application>
  <PresentationFormat>Widescreen</PresentationFormat>
  <Paragraphs>414</Paragraphs>
  <Slides>45</Slides>
  <Notes>41</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45</vt:i4>
      </vt:variant>
    </vt:vector>
  </HeadingPairs>
  <TitlesOfParts>
    <vt:vector size="56" baseType="lpstr">
      <vt:lpstr>Calibri</vt:lpstr>
      <vt:lpstr>Consolas</vt:lpstr>
      <vt:lpstr>Lucida Console</vt:lpstr>
      <vt:lpstr>Segoe UI</vt:lpstr>
      <vt:lpstr>Segoe UI Light</vt:lpstr>
      <vt:lpstr>Wingdings</vt:lpstr>
      <vt:lpstr>Arial</vt:lpstr>
      <vt:lpstr>1_MS1444_Windows Azure Template 16x9_r08a</vt:lpstr>
      <vt:lpstr>Office Theme</vt:lpstr>
      <vt:lpstr>2_Office Theme</vt:lpstr>
      <vt:lpstr>4_MS1444_Windows Azure Template 16x9_r08a</vt:lpstr>
      <vt:lpstr>Web Development</vt:lpstr>
      <vt:lpstr>PowerPoint Presentation</vt:lpstr>
      <vt:lpstr>PowerPoint Presentation</vt:lpstr>
      <vt:lpstr>Benefits of Serverless and Cloud Computing</vt:lpstr>
      <vt:lpstr>What is Serverless?</vt:lpstr>
      <vt:lpstr>Serverless Computing</vt:lpstr>
      <vt:lpstr>Serverless Use Cases</vt:lpstr>
      <vt:lpstr>Use Cases: Surveys and Archiving</vt:lpstr>
      <vt:lpstr>Use Cases: Bots and Firewalls</vt:lpstr>
      <vt:lpstr>Azure Functions</vt:lpstr>
      <vt:lpstr>Azure Functions Portal</vt:lpstr>
      <vt:lpstr>Azure Functions Template Format</vt:lpstr>
      <vt:lpstr>Azure Functions Endpoint</vt:lpstr>
      <vt:lpstr>Creating a Function</vt:lpstr>
      <vt:lpstr>Create a new Function App</vt:lpstr>
      <vt:lpstr>Determine the Function Type</vt:lpstr>
      <vt:lpstr>Naming and Creating</vt:lpstr>
      <vt:lpstr>Multiple Functions of a Functions App</vt:lpstr>
      <vt:lpstr>Working with a Function</vt:lpstr>
      <vt:lpstr>Function Application Settings</vt:lpstr>
      <vt:lpstr>Managing Keys</vt:lpstr>
      <vt:lpstr>Integrate</vt:lpstr>
      <vt:lpstr>Bindings</vt:lpstr>
      <vt:lpstr>Code Along: Serverless Survey</vt:lpstr>
      <vt:lpstr>Serverless Survey: Goals</vt:lpstr>
      <vt:lpstr>Serverless Survey: Create a Function</vt:lpstr>
      <vt:lpstr>Serverless Survey: Outputs</vt:lpstr>
      <vt:lpstr>Storage Account</vt:lpstr>
      <vt:lpstr>Serverless Survey: Check HTTP trigger</vt:lpstr>
      <vt:lpstr>Develop: index.js</vt:lpstr>
      <vt:lpstr>Develop: index.js (continued)</vt:lpstr>
      <vt:lpstr>Develop: index.js (continued)</vt:lpstr>
      <vt:lpstr>Update and Send Survey</vt:lpstr>
      <vt:lpstr>Survey Function Response</vt:lpstr>
      <vt:lpstr>Serverless Survey: Validate Data in the DB</vt:lpstr>
      <vt:lpstr>1 - Explorer</vt:lpstr>
      <vt:lpstr> 2 - Storage Name and Keys</vt:lpstr>
      <vt:lpstr>3 - Validate</vt:lpstr>
      <vt:lpstr>Useful Azure Features</vt:lpstr>
      <vt:lpstr>Debug Console</vt:lpstr>
      <vt:lpstr>Files</vt:lpstr>
      <vt:lpstr>Test</vt:lpstr>
      <vt:lpstr>Logs</vt:lpstr>
      <vt:lpstr>Azure CLI</vt:lpstr>
      <vt:lpstr>PowerPoint Presentation</vt:lpstr>
    </vt:vector>
  </TitlesOfParts>
  <Manager/>
  <Company/>
  <LinksUpToDate>false</LinksUpToDate>
  <SharedDoc>false</SharedDoc>
  <HyperlinkBase/>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Robbins</dc:creator>
  <cp:keywords/>
  <dc:description/>
  <cp:lastModifiedBy>Robin Beck</cp:lastModifiedBy>
  <cp:revision>948</cp:revision>
  <dcterms:created xsi:type="dcterms:W3CDTF">2015-09-13T19:29:02Z</dcterms:created>
  <dcterms:modified xsi:type="dcterms:W3CDTF">2017-07-03T23:58:01Z</dcterms:modified>
  <cp:category/>
</cp:coreProperties>
</file>